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4" r:id="rId2"/>
  </p:sldMasterIdLst>
  <p:notesMasterIdLst>
    <p:notesMasterId r:id="rId31"/>
  </p:notesMasterIdLst>
  <p:handoutMasterIdLst>
    <p:handoutMasterId r:id="rId32"/>
  </p:handoutMasterIdLst>
  <p:sldIdLst>
    <p:sldId id="2028" r:id="rId3"/>
    <p:sldId id="857" r:id="rId4"/>
    <p:sldId id="876" r:id="rId5"/>
    <p:sldId id="2051" r:id="rId6"/>
    <p:sldId id="2052" r:id="rId7"/>
    <p:sldId id="2054" r:id="rId8"/>
    <p:sldId id="2055" r:id="rId9"/>
    <p:sldId id="2056" r:id="rId10"/>
    <p:sldId id="2057" r:id="rId11"/>
    <p:sldId id="1914" r:id="rId12"/>
    <p:sldId id="2061" r:id="rId13"/>
    <p:sldId id="2062" r:id="rId14"/>
    <p:sldId id="519" r:id="rId15"/>
    <p:sldId id="2063" r:id="rId16"/>
    <p:sldId id="2064" r:id="rId17"/>
    <p:sldId id="847" r:id="rId18"/>
    <p:sldId id="2065" r:id="rId19"/>
    <p:sldId id="892" r:id="rId20"/>
    <p:sldId id="2014" r:id="rId21"/>
    <p:sldId id="2018" r:id="rId22"/>
    <p:sldId id="2019" r:id="rId23"/>
    <p:sldId id="2066" r:id="rId24"/>
    <p:sldId id="915" r:id="rId25"/>
    <p:sldId id="2072" r:id="rId26"/>
    <p:sldId id="2078" r:id="rId27"/>
    <p:sldId id="917" r:id="rId28"/>
    <p:sldId id="958" r:id="rId29"/>
    <p:sldId id="283" r:id="rId30"/>
  </p:sldIdLst>
  <p:sldSz cx="9144000" cy="5143500" type="screen16x9"/>
  <p:notesSz cx="7010400" cy="9296400"/>
  <p:defaultTextStyle>
    <a:defPPr>
      <a:defRPr lang="en-US"/>
    </a:defPPr>
    <a:lvl1pPr marL="0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1pPr>
    <a:lvl2pPr marL="459112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2pPr>
    <a:lvl3pPr marL="918222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3pPr>
    <a:lvl4pPr marL="1377334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4pPr>
    <a:lvl5pPr marL="1836446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5pPr>
    <a:lvl6pPr marL="2295557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6pPr>
    <a:lvl7pPr marL="2754668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7pPr>
    <a:lvl8pPr marL="3213780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8pPr>
    <a:lvl9pPr marL="3672891" algn="l" defTabSz="918222" rtl="0" eaLnBrk="1" latinLnBrk="0" hangingPunct="1">
      <a:defRPr sz="18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2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sha Jain" initials="NJ" lastIdx="2" clrIdx="0">
    <p:extLst>
      <p:ext uri="{19B8F6BF-5375-455C-9EA6-DF929625EA0E}">
        <p15:presenceInfo xmlns:p15="http://schemas.microsoft.com/office/powerpoint/2012/main" userId="1db7942a400e58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D"/>
    <a:srgbClr val="000000"/>
    <a:srgbClr val="262626"/>
    <a:srgbClr val="029F5A"/>
    <a:srgbClr val="FD7B21"/>
    <a:srgbClr val="46B1C6"/>
    <a:srgbClr val="40AEC4"/>
    <a:srgbClr val="3DADC3"/>
    <a:srgbClr val="3BA9BF"/>
    <a:srgbClr val="FC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80" autoAdjust="0"/>
    <p:restoredTop sz="82652" autoAdjust="0"/>
  </p:normalViewPr>
  <p:slideViewPr>
    <p:cSldViewPr snapToObjects="1">
      <p:cViewPr varScale="1">
        <p:scale>
          <a:sx n="78" d="100"/>
          <a:sy n="78" d="100"/>
        </p:scale>
        <p:origin x="120" y="52"/>
      </p:cViewPr>
      <p:guideLst>
        <p:guide orient="horz" pos="18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2684" y="52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De La Fuente" userId="b0f73fc1-5b50-4fe1-8a54-5b840e40d0c4" providerId="ADAL" clId="{710643B5-5BB6-4EB8-985E-9DFC186D8B57}"/>
    <pc:docChg chg="modSld">
      <pc:chgData name="David De La Fuente" userId="b0f73fc1-5b50-4fe1-8a54-5b840e40d0c4" providerId="ADAL" clId="{710643B5-5BB6-4EB8-985E-9DFC186D8B57}" dt="2025-08-05T13:47:14.604" v="11" actId="20577"/>
      <pc:docMkLst>
        <pc:docMk/>
      </pc:docMkLst>
      <pc:sldChg chg="modSp mod">
        <pc:chgData name="David De La Fuente" userId="b0f73fc1-5b50-4fe1-8a54-5b840e40d0c4" providerId="ADAL" clId="{710643B5-5BB6-4EB8-985E-9DFC186D8B57}" dt="2025-08-05T13:47:14.604" v="11" actId="20577"/>
        <pc:sldMkLst>
          <pc:docMk/>
          <pc:sldMk cId="1539600188" sldId="2054"/>
        </pc:sldMkLst>
        <pc:spChg chg="mod">
          <ac:chgData name="David De La Fuente" userId="b0f73fc1-5b50-4fe1-8a54-5b840e40d0c4" providerId="ADAL" clId="{710643B5-5BB6-4EB8-985E-9DFC186D8B57}" dt="2025-08-05T13:47:14.604" v="11" actId="20577"/>
          <ac:spMkLst>
            <pc:docMk/>
            <pc:sldMk cId="1539600188" sldId="2054"/>
            <ac:spMk id="2" creationId="{F70B2998-2E28-A04A-87EC-34D3CAE26E3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B8-4A68-BF8C-1623AEC91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-71</c:v>
                </c:pt>
                <c:pt idx="1">
                  <c:v>-73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B8-4A68-BF8C-1623AEC914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Independent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B8-4A68-BF8C-1623AEC91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-33</c:v>
                </c:pt>
                <c:pt idx="1">
                  <c:v>-39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B8-4A68-BF8C-1623AEC914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Republican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B8-4A68-BF8C-1623AEC91402}"/>
                </c:ext>
              </c:extLst>
            </c:dLbl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55</c:v>
                </c:pt>
                <c:pt idx="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B8-4A68-BF8C-1623AEC91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952008"/>
        <c:axId val="732958568"/>
      </c:lineChart>
      <c:catAx>
        <c:axId val="7329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8568"/>
        <c:crosses val="autoZero"/>
        <c:auto val="1"/>
        <c:lblAlgn val="ctr"/>
        <c:lblOffset val="100"/>
        <c:noMultiLvlLbl val="0"/>
      </c:catAx>
      <c:valAx>
        <c:axId val="732958568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20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13-BF4F-B90B-EA221FC9CC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13-BF4F-B90B-EA221FC9CC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13-BF4F-B90B-EA221FC9CC9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13-BF4F-B90B-EA221FC9CC92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13-BF4F-B90B-EA221FC9C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 great deal</c:v>
                </c:pt>
                <c:pt idx="1">
                  <c:v>Some</c:v>
                </c:pt>
                <c:pt idx="2">
                  <c:v>A little bit</c:v>
                </c:pt>
                <c:pt idx="3">
                  <c:v>Nothing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13-BF4F-B90B-EA221FC9CC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376174752"/>
        <c:axId val="376172128"/>
      </c:barChart>
      <c:catAx>
        <c:axId val="3761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172128"/>
        <c:crosses val="autoZero"/>
        <c:auto val="1"/>
        <c:lblAlgn val="ctr"/>
        <c:lblOffset val="100"/>
        <c:noMultiLvlLbl val="0"/>
      </c:catAx>
      <c:valAx>
        <c:axId val="37617212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7617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E-8243-9688-5715C487C1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E-8243-9688-5715C487C1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E-8243-9688-5715C487C12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0E-8243-9688-5715C487C12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0E-8243-9688-5715C487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 great deal</c:v>
                </c:pt>
                <c:pt idx="1">
                  <c:v>Some</c:v>
                </c:pt>
                <c:pt idx="2">
                  <c:v>A little bit</c:v>
                </c:pt>
                <c:pt idx="3">
                  <c:v>Nothing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31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0E-8243-9688-5715C487C1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376174752"/>
        <c:axId val="376172128"/>
      </c:barChart>
      <c:catAx>
        <c:axId val="3761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172128"/>
        <c:crosses val="autoZero"/>
        <c:auto val="1"/>
        <c:lblAlgn val="ctr"/>
        <c:lblOffset val="100"/>
        <c:noMultiLvlLbl val="0"/>
      </c:catAx>
      <c:valAx>
        <c:axId val="37617212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7617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E-5F49-AC6A-F2DA645C17C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EE-5F49-AC6A-F2DA645C17C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EE-5F49-AC6A-F2DA645C17C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CEE-5F49-AC6A-F2DA645C1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EE-5F49-AC6A-F2DA645C1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90152"/>
        <c:axId val="213469392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EE-5F49-AC6A-F2DA645C17C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EE-5F49-AC6A-F2DA645C1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EE-5F49-AC6A-F2DA645C1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164568"/>
        <c:axId val="980162272"/>
      </c:barChart>
      <c:catAx>
        <c:axId val="213469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693928"/>
        <c:crosses val="autoZero"/>
        <c:auto val="1"/>
        <c:lblAlgn val="ctr"/>
        <c:lblOffset val="100"/>
        <c:noMultiLvlLbl val="0"/>
      </c:catAx>
      <c:valAx>
        <c:axId val="21346939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34690152"/>
        <c:crosses val="autoZero"/>
        <c:crossBetween val="between"/>
        <c:majorUnit val="10"/>
      </c:valAx>
      <c:valAx>
        <c:axId val="98016227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980164568"/>
        <c:crosses val="max"/>
        <c:crossBetween val="between"/>
      </c:valAx>
      <c:catAx>
        <c:axId val="980164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0162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8-3D4A-9168-14871B9F59C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8-3D4A-9168-14871B9F59C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48-3D4A-9168-14871B9F59C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48-3D4A-9168-14871B9F5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48-3D4A-9168-14871B9F5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90152"/>
        <c:axId val="213469392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48-3D4A-9168-14871B9F59C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B48-3D4A-9168-14871B9F59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48-3D4A-9168-14871B9F5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164568"/>
        <c:axId val="980162272"/>
      </c:barChart>
      <c:catAx>
        <c:axId val="213469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693928"/>
        <c:crosses val="autoZero"/>
        <c:auto val="1"/>
        <c:lblAlgn val="ctr"/>
        <c:lblOffset val="100"/>
        <c:noMultiLvlLbl val="0"/>
      </c:catAx>
      <c:valAx>
        <c:axId val="21346939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34690152"/>
        <c:crosses val="autoZero"/>
        <c:crossBetween val="between"/>
        <c:majorUnit val="10"/>
      </c:valAx>
      <c:valAx>
        <c:axId val="98016227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980164568"/>
        <c:crosses val="max"/>
        <c:crossBetween val="between"/>
      </c:valAx>
      <c:catAx>
        <c:axId val="980164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0162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Healthcare</c:v>
                </c:pt>
                <c:pt idx="1">
                  <c:v>The economy and jobs</c:v>
                </c:pt>
                <c:pt idx="2">
                  <c:v>Taxes and government spending</c:v>
                </c:pt>
                <c:pt idx="3">
                  <c:v>Education</c:v>
                </c:pt>
                <c:pt idx="4">
                  <c:v>Terrorism and national security</c:v>
                </c:pt>
                <c:pt idx="5">
                  <c:v>Energy and climate change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18</c:v>
                </c:pt>
                <c:pt idx="2">
                  <c:v>13</c:v>
                </c:pt>
                <c:pt idx="3">
                  <c:v>13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3-44AC-8935-B4FCD469F7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5"/>
        <c:axId val="2146402968"/>
        <c:axId val="2146411960"/>
      </c:barChart>
      <c:catAx>
        <c:axId val="21464029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46411960"/>
        <c:crosses val="autoZero"/>
        <c:auto val="1"/>
        <c:lblAlgn val="ctr"/>
        <c:lblOffset val="100"/>
        <c:noMultiLvlLbl val="0"/>
      </c:catAx>
      <c:valAx>
        <c:axId val="21464119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4640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74152271493231E-3"/>
          <c:y val="0"/>
          <c:w val="0.98709108245091848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C9-478C-B33D-F7E81A5661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9-478C-B33D-F7E81A5661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C9-478C-B33D-F7E81A5661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9-478C-B33D-F7E81A5661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C9-478C-B33D-F7E81A5661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EE-4F1C-97F8-CCAFBD5ADD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1">
                  <c:v>Shares your views on healthcare</c:v>
                </c:pt>
                <c:pt idx="2">
                  <c:v>Compassionate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56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9-478C-B33D-F7E81A566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</c:v>
                </c:pt>
              </c:strCache>
            </c:strRef>
          </c:tx>
          <c:spPr>
            <a:noFill/>
            <a:ln w="1905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1">
                  <c:v>Shares your views on healthcare</c:v>
                </c:pt>
                <c:pt idx="2">
                  <c:v>Compassionate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C9-478C-B33D-F7E81A5661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well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1">
                  <c:v>Shares your views on healthcare</c:v>
                </c:pt>
                <c:pt idx="2">
                  <c:v>Compassionate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</c:v>
                </c:pt>
                <c:pt idx="1">
                  <c:v>38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C9-478C-B33D-F7E81A566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73208856"/>
        <c:axId val="2073212200"/>
      </c:barChart>
      <c:valAx>
        <c:axId val="207321220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73208856"/>
        <c:crosses val="autoZero"/>
        <c:crossBetween val="between"/>
        <c:majorUnit val="100"/>
      </c:valAx>
      <c:catAx>
        <c:axId val="207320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212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74152271493231E-3"/>
          <c:y val="0"/>
          <c:w val="0.98709108245091848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C9-478C-B33D-F7E81A5661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9-478C-B33D-F7E81A5661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C9-478C-B33D-F7E81A5661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9-478C-B33D-F7E81A5661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C9-478C-B33D-F7E81A5661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EE-4F1C-97F8-CCAFBD5ADD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Shares your views on abortion</c:v>
                </c:pt>
                <c:pt idx="1">
                  <c:v>Has strong moral values</c:v>
                </c:pt>
                <c:pt idx="2">
                  <c:v>Stands up for women's equality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48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9-478C-B33D-F7E81A566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</c:v>
                </c:pt>
              </c:strCache>
            </c:strRef>
          </c:tx>
          <c:spPr>
            <a:noFill/>
            <a:ln w="1905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Shares your views on abortion</c:v>
                </c:pt>
                <c:pt idx="1">
                  <c:v>Has strong moral values</c:v>
                </c:pt>
                <c:pt idx="2">
                  <c:v>Stands up for women's equality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C9-478C-B33D-F7E81A5661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well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Shares your views on abortion</c:v>
                </c:pt>
                <c:pt idx="1">
                  <c:v>Has strong moral values</c:v>
                </c:pt>
                <c:pt idx="2">
                  <c:v>Stands up for women's equality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44</c:v>
                </c:pt>
                <c:pt idx="1">
                  <c:v>48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C9-478C-B33D-F7E81A566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73208856"/>
        <c:axId val="2073212200"/>
      </c:barChart>
      <c:valAx>
        <c:axId val="207321220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73208856"/>
        <c:crosses val="autoZero"/>
        <c:crossBetween val="between"/>
        <c:majorUnit val="100"/>
      </c:valAx>
      <c:catAx>
        <c:axId val="207320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212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Right Dir</c:v>
                </c:pt>
              </c:strCache>
            </c:strRef>
          </c:tx>
          <c:spPr>
            <a:solidFill>
              <a:schemeClr val="tx2"/>
            </a:solidFill>
            <a:ln w="381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6-4483-AB9D-F60BCF3080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6-4483-AB9D-F60BCF3080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6-4483-AB9D-F60BCF3080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Total</c:v>
                </c:pt>
                <c:pt idx="1">
                  <c:v>Dem</c:v>
                </c:pt>
                <c:pt idx="2">
                  <c:v>Ind</c:v>
                </c:pt>
                <c:pt idx="3">
                  <c:v>Lib/Mod Rep</c:v>
                </c:pt>
                <c:pt idx="4">
                  <c:v>Cons Rep</c:v>
                </c:pt>
                <c:pt idx="5">
                  <c:v>White coll</c:v>
                </c:pt>
                <c:pt idx="6">
                  <c:v>White non-coll</c:v>
                </c:pt>
                <c:pt idx="7">
                  <c:v>Disillusioned Trump '24*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</c:v>
                </c:pt>
                <c:pt idx="1">
                  <c:v>87</c:v>
                </c:pt>
                <c:pt idx="2">
                  <c:v>61</c:v>
                </c:pt>
                <c:pt idx="3">
                  <c:v>32</c:v>
                </c:pt>
                <c:pt idx="4">
                  <c:v>20</c:v>
                </c:pt>
                <c:pt idx="5">
                  <c:v>59</c:v>
                </c:pt>
                <c:pt idx="6">
                  <c:v>47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B6-4483-AB9D-F60BCF3080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Wrong track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5-4B36-9A66-809E62FAC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Total</c:v>
                </c:pt>
                <c:pt idx="1">
                  <c:v>Dem</c:v>
                </c:pt>
                <c:pt idx="2">
                  <c:v>Ind</c:v>
                </c:pt>
                <c:pt idx="3">
                  <c:v>Lib/Mod Rep</c:v>
                </c:pt>
                <c:pt idx="4">
                  <c:v>Cons Rep</c:v>
                </c:pt>
                <c:pt idx="5">
                  <c:v>White coll</c:v>
                </c:pt>
                <c:pt idx="6">
                  <c:v>White non-coll</c:v>
                </c:pt>
                <c:pt idx="7">
                  <c:v>Disillusioned Trump '24*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34</c:v>
                </c:pt>
                <c:pt idx="1">
                  <c:v>8</c:v>
                </c:pt>
                <c:pt idx="2">
                  <c:v>27</c:v>
                </c:pt>
                <c:pt idx="3">
                  <c:v>59</c:v>
                </c:pt>
                <c:pt idx="4">
                  <c:v>68</c:v>
                </c:pt>
                <c:pt idx="5">
                  <c:v>35</c:v>
                </c:pt>
                <c:pt idx="6">
                  <c:v>41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B6-4483-AB9D-F60BCF30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1079296632"/>
        <c:axId val="1079295976"/>
      </c:barChart>
      <c:catAx>
        <c:axId val="10792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295976"/>
        <c:crosses val="autoZero"/>
        <c:auto val="1"/>
        <c:lblAlgn val="ctr"/>
        <c:lblOffset val="100"/>
        <c:noMultiLvlLbl val="0"/>
      </c:catAx>
      <c:valAx>
        <c:axId val="10792959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929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C9-478C-B33D-F7E81A5661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C9-478C-B33D-F7E81A5661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C9-478C-B33D-F7E81A5661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C9-478C-B33D-F7E81A5661A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C9-478C-B33D-F7E81A5661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0D-6D42-8992-86DA86DCB25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90D-6D42-8992-86DA86DCB25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0D-6D42-8992-86DA86DCB2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LGBT issues*</c:v>
                </c:pt>
                <c:pt idx="1">
                  <c:v>Transgender issues*</c:v>
                </c:pt>
                <c:pt idx="2">
                  <c:v>Medicaid</c:v>
                </c:pt>
                <c:pt idx="3">
                  <c:v>Healthcare</c:v>
                </c:pt>
                <c:pt idx="4">
                  <c:v>Energy</c:v>
                </c:pt>
                <c:pt idx="5">
                  <c:v>The cost of living*</c:v>
                </c:pt>
                <c:pt idx="6">
                  <c:v>Inflation*</c:v>
                </c:pt>
                <c:pt idx="7">
                  <c:v>The economy</c:v>
                </c:pt>
                <c:pt idx="8">
                  <c:v>Immigration*</c:v>
                </c:pt>
                <c:pt idx="9">
                  <c:v>National security</c:v>
                </c:pt>
                <c:pt idx="10">
                  <c:v>Border security*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56</c:v>
                </c:pt>
                <c:pt idx="1">
                  <c:v>49</c:v>
                </c:pt>
                <c:pt idx="2">
                  <c:v>52</c:v>
                </c:pt>
                <c:pt idx="3">
                  <c:v>50</c:v>
                </c:pt>
                <c:pt idx="4">
                  <c:v>41</c:v>
                </c:pt>
                <c:pt idx="5">
                  <c:v>39</c:v>
                </c:pt>
                <c:pt idx="6">
                  <c:v>36</c:v>
                </c:pt>
                <c:pt idx="7">
                  <c:v>36</c:v>
                </c:pt>
                <c:pt idx="8">
                  <c:v>37</c:v>
                </c:pt>
                <c:pt idx="9">
                  <c:v>30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9-478C-B33D-F7E81A566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</c:v>
                </c:pt>
              </c:strCache>
            </c:strRef>
          </c:tx>
          <c:spPr>
            <a:noFill/>
            <a:ln w="19050"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LGBT issues*</c:v>
                </c:pt>
                <c:pt idx="1">
                  <c:v>Transgender issues*</c:v>
                </c:pt>
                <c:pt idx="2">
                  <c:v>Medicaid</c:v>
                </c:pt>
                <c:pt idx="3">
                  <c:v>Healthcare</c:v>
                </c:pt>
                <c:pt idx="4">
                  <c:v>Energy</c:v>
                </c:pt>
                <c:pt idx="5">
                  <c:v>The cost of living*</c:v>
                </c:pt>
                <c:pt idx="6">
                  <c:v>Inflation*</c:v>
                </c:pt>
                <c:pt idx="7">
                  <c:v>The economy</c:v>
                </c:pt>
                <c:pt idx="8">
                  <c:v>Immigration*</c:v>
                </c:pt>
                <c:pt idx="9">
                  <c:v>National security</c:v>
                </c:pt>
                <c:pt idx="10">
                  <c:v>Border security*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26</c:v>
                </c:pt>
                <c:pt idx="1">
                  <c:v>27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22</c:v>
                </c:pt>
                <c:pt idx="8">
                  <c:v>16</c:v>
                </c:pt>
                <c:pt idx="9">
                  <c:v>21</c:v>
                </c:pt>
                <c:pt idx="1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C9-478C-B33D-F7E81A5661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gop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LGBT issues*</c:v>
                </c:pt>
                <c:pt idx="1">
                  <c:v>Transgender issues*</c:v>
                </c:pt>
                <c:pt idx="2">
                  <c:v>Medicaid</c:v>
                </c:pt>
                <c:pt idx="3">
                  <c:v>Healthcare</c:v>
                </c:pt>
                <c:pt idx="4">
                  <c:v>Energy</c:v>
                </c:pt>
                <c:pt idx="5">
                  <c:v>The cost of living*</c:v>
                </c:pt>
                <c:pt idx="6">
                  <c:v>Inflation*</c:v>
                </c:pt>
                <c:pt idx="7">
                  <c:v>The economy</c:v>
                </c:pt>
                <c:pt idx="8">
                  <c:v>Immigration*</c:v>
                </c:pt>
                <c:pt idx="9">
                  <c:v>National security</c:v>
                </c:pt>
                <c:pt idx="10">
                  <c:v>Border security*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18</c:v>
                </c:pt>
                <c:pt idx="1">
                  <c:v>24</c:v>
                </c:pt>
                <c:pt idx="2">
                  <c:v>28</c:v>
                </c:pt>
                <c:pt idx="3">
                  <c:v>29</c:v>
                </c:pt>
                <c:pt idx="4">
                  <c:v>37</c:v>
                </c:pt>
                <c:pt idx="5">
                  <c:v>37</c:v>
                </c:pt>
                <c:pt idx="6">
                  <c:v>38</c:v>
                </c:pt>
                <c:pt idx="7">
                  <c:v>42</c:v>
                </c:pt>
                <c:pt idx="8">
                  <c:v>47</c:v>
                </c:pt>
                <c:pt idx="9">
                  <c:v>49</c:v>
                </c:pt>
                <c:pt idx="1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C9-478C-B33D-F7E81A566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2073208856"/>
        <c:axId val="2073212200"/>
      </c:barChart>
      <c:valAx>
        <c:axId val="207321220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73208856"/>
        <c:crosses val="autoZero"/>
        <c:crossBetween val="between"/>
        <c:majorUnit val="100"/>
      </c:valAx>
      <c:catAx>
        <c:axId val="207320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212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5696142253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Medicaid Cuts</c:v>
                </c:pt>
                <c:pt idx="1">
                  <c:v>Bankrupt Us</c:v>
                </c:pt>
                <c:pt idx="2">
                  <c:v>Rural Hospitals</c:v>
                </c:pt>
                <c:pt idx="3">
                  <c:v>Food</c:v>
                </c:pt>
                <c:pt idx="4">
                  <c:v>Give in to Trump</c:v>
                </c:pt>
                <c:pt idx="5">
                  <c:v>Deportations</c:v>
                </c:pt>
                <c:pt idx="6">
                  <c:v>Tariff Chaos</c:v>
                </c:pt>
                <c:pt idx="7">
                  <c:v>Corruption Schemes</c:v>
                </c:pt>
                <c:pt idx="8">
                  <c:v>Not Listening </c:v>
                </c:pt>
                <c:pt idx="9">
                  <c:v>Energy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F-7220-4613-B7E8-6657AAAF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A-4960-B60C-B15DF2D397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A-4960-B60C-B15DF2D397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3A-4960-B60C-B15DF2D397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508-46A2-9010-B044080843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D5-4E84-9AAF-9ED91DE673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D5-4E84-9AAF-9ED91DE673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D5-4E84-9AAF-9ED91DE673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D5-4E84-9AAF-9ED91DE673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D5-4E84-9AAF-9ED91DE673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AD5-4E84-9AAF-9ED91DE673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AD5-4E84-9AAF-9ED91DE6738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AD5-4E84-9AAF-9ED91DE6738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AD5-4E84-9AAF-9ED91DE6738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AD5-4E84-9AAF-9ED91DE6738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AD5-4E84-9AAF-9ED91DE6738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AD5-4E84-9AAF-9ED91DE6738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AD5-4E84-9AAF-9ED91DE6738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B8-4E58-A8D2-036E55BAECCC}"/>
              </c:ext>
            </c:extLst>
          </c:dPt>
          <c:dLbls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B8-4E58-A8D2-036E55BAEC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Medicaid Cuts</c:v>
                </c:pt>
                <c:pt idx="1">
                  <c:v>Bankrupt Us</c:v>
                </c:pt>
                <c:pt idx="2">
                  <c:v>Rural Hospitals</c:v>
                </c:pt>
                <c:pt idx="3">
                  <c:v>Food</c:v>
                </c:pt>
                <c:pt idx="4">
                  <c:v>Give in to Trump</c:v>
                </c:pt>
                <c:pt idx="5">
                  <c:v>Deportations</c:v>
                </c:pt>
                <c:pt idx="6">
                  <c:v>Tariff Chaos</c:v>
                </c:pt>
                <c:pt idx="7">
                  <c:v>Corruption Schemes</c:v>
                </c:pt>
                <c:pt idx="8">
                  <c:v>Not Listening </c:v>
                </c:pt>
                <c:pt idx="9">
                  <c:v>Energy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181.7</c:v>
                </c:pt>
                <c:pt idx="1">
                  <c:v>156.69999999999999</c:v>
                </c:pt>
                <c:pt idx="2">
                  <c:v>125.7</c:v>
                </c:pt>
                <c:pt idx="3">
                  <c:v>112.3</c:v>
                </c:pt>
                <c:pt idx="4">
                  <c:v>102.2</c:v>
                </c:pt>
                <c:pt idx="5">
                  <c:v>85.4</c:v>
                </c:pt>
                <c:pt idx="6">
                  <c:v>79.599999999999994</c:v>
                </c:pt>
                <c:pt idx="7">
                  <c:v>59.3</c:v>
                </c:pt>
                <c:pt idx="8">
                  <c:v>52</c:v>
                </c:pt>
                <c:pt idx="9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0-4613-B7E8-6657AAAF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11982744"/>
        <c:axId val="-2109781752"/>
      </c:barChart>
      <c:catAx>
        <c:axId val="-2139814920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1734732525522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chemeClr val="accent4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FF48-8F6B-B4E3C4B5A7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GOP</c:v>
                </c:pt>
              </c:strCache>
            </c:strRef>
          </c:tx>
          <c:spPr>
            <a:solidFill>
              <a:schemeClr val="accent3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0-FF48-8F6B-B4E3C4B5A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5"/>
        <c:axId val="770881408"/>
        <c:axId val="770883376"/>
      </c:barChart>
      <c:catAx>
        <c:axId val="7708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83376"/>
        <c:crosses val="autoZero"/>
        <c:auto val="1"/>
        <c:lblAlgn val="ctr"/>
        <c:lblOffset val="100"/>
        <c:noMultiLvlLbl val="0"/>
      </c:catAx>
      <c:valAx>
        <c:axId val="7708833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08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7804910252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7EAC-44D3-8528-954578D02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AC-44D3-8528-954578D02B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AC-44D3-8528-954578D02B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AC-44D3-8528-954578D02B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AC-44D3-8528-954578D02B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AC-44D3-8528-954578D02B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EAC-44D3-8528-954578D02BC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EAC-44D3-8528-954578D02BC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EAC-44D3-8528-954578D02BC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AC-44D3-8528-954578D02BC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AC-44D3-8528-954578D02BC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EAC-44D3-8528-954578D02BC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AC-44D3-8528-954578D02BC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EAC-44D3-8528-954578D02BC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7EAC-44D3-8528-954578D02BC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EAC-44D3-8528-954578D02BC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7EAC-44D3-8528-954578D02BC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7EAC-44D3-8528-954578D02BC5}"/>
              </c:ext>
            </c:extLst>
          </c:dPt>
          <c:dLbls>
            <c:dLbl>
              <c:idx val="8"/>
              <c:layout>
                <c:manualLayout>
                  <c:x val="-8.07268733397071E-2"/>
                  <c:y val="3.7753432994788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AC-44D3-8528-954578D02BC5}"/>
                </c:ext>
              </c:extLst>
            </c:dLbl>
            <c:dLbl>
              <c:idx val="9"/>
              <c:layout>
                <c:manualLayout>
                  <c:x val="-9.2949606491972744E-2"/>
                  <c:y val="2.9717752672220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AC-44D3-8528-954578D02B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207.9</c:v>
                </c:pt>
                <c:pt idx="1">
                  <c:v>162</c:v>
                </c:pt>
                <c:pt idx="2">
                  <c:v>124.9</c:v>
                </c:pt>
                <c:pt idx="3">
                  <c:v>115.2</c:v>
                </c:pt>
                <c:pt idx="4">
                  <c:v>108.8</c:v>
                </c:pt>
                <c:pt idx="5">
                  <c:v>107.6</c:v>
                </c:pt>
                <c:pt idx="6">
                  <c:v>61.2</c:v>
                </c:pt>
                <c:pt idx="7">
                  <c:v>58.7</c:v>
                </c:pt>
                <c:pt idx="8">
                  <c:v>21.8</c:v>
                </c:pt>
                <c:pt idx="9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EAC-44D3-8528-954578D02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11982744"/>
        <c:axId val="-2109781752"/>
      </c:barChart>
      <c:catAx>
        <c:axId val="-2139814920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ax val="2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7804910252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0F3C-4AC2-B47D-0D3BFB8D6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F3C-4AC2-B47D-0D3BFB8D62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F3C-4AC2-B47D-0D3BFB8D62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F3C-4AC2-B47D-0D3BFB8D62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3C-4AC2-B47D-0D3BFB8D62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F3C-4AC2-B47D-0D3BFB8D62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F3C-4AC2-B47D-0D3BFB8D62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F3C-4AC2-B47D-0D3BFB8D621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F3C-4AC2-B47D-0D3BFB8D621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F3C-4AC2-B47D-0D3BFB8D621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F3C-4AC2-B47D-0D3BFB8D621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F3C-4AC2-B47D-0D3BFB8D621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F3C-4AC2-B47D-0D3BFB8D621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F3C-4AC2-B47D-0D3BFB8D621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F3C-4AC2-B47D-0D3BFB8D621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F3C-4AC2-B47D-0D3BFB8D621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F3C-4AC2-B47D-0D3BFB8D621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F3C-4AC2-B47D-0D3BFB8D6215}"/>
              </c:ext>
            </c:extLst>
          </c:dPt>
          <c:dLbls>
            <c:dLbl>
              <c:idx val="9"/>
              <c:layout>
                <c:manualLayout>
                  <c:x val="-0.11024444143032476"/>
                  <c:y val="2.9717752672220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3C-4AC2-B47D-0D3BFB8D6215}"/>
                </c:ext>
              </c:extLst>
            </c:dLbl>
            <c:dLbl>
              <c:idx val="1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DED3C4B2-CED9-4216-9929-AFC84BEE41A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0F3C-4AC2-B47D-0D3BFB8D62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187.4</c:v>
                </c:pt>
                <c:pt idx="1">
                  <c:v>161.5</c:v>
                </c:pt>
                <c:pt idx="2">
                  <c:v>124.7</c:v>
                </c:pt>
                <c:pt idx="3">
                  <c:v>110.7</c:v>
                </c:pt>
                <c:pt idx="4">
                  <c:v>118.7</c:v>
                </c:pt>
                <c:pt idx="5">
                  <c:v>78</c:v>
                </c:pt>
                <c:pt idx="6">
                  <c:v>69.7</c:v>
                </c:pt>
                <c:pt idx="7">
                  <c:v>63</c:v>
                </c:pt>
                <c:pt idx="8">
                  <c:v>48.5</c:v>
                </c:pt>
                <c:pt idx="9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F3C-4AC2-B47D-0D3BFB8D6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11982744"/>
        <c:axId val="-2109781752"/>
      </c:barChart>
      <c:catAx>
        <c:axId val="-2139814920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ax val="2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7804910252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F2BC-49A1-B0CD-E7FE1B10C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2BC-49A1-B0CD-E7FE1B10CD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BC-49A1-B0CD-E7FE1B10CD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BC-49A1-B0CD-E7FE1B10CD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2BC-49A1-B0CD-E7FE1B10CD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2BC-49A1-B0CD-E7FE1B10CD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2BC-49A1-B0CD-E7FE1B10CDD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2BC-49A1-B0CD-E7FE1B10CDD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2BC-49A1-B0CD-E7FE1B10CDD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2BC-49A1-B0CD-E7FE1B10CD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2BC-49A1-B0CD-E7FE1B10CDD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2BC-49A1-B0CD-E7FE1B10CD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2BC-49A1-B0CD-E7FE1B10CDD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2BC-49A1-B0CD-E7FE1B10CD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2BC-49A1-B0CD-E7FE1B10CD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2BC-49A1-B0CD-E7FE1B10CD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F2BC-49A1-B0CD-E7FE1B10CDD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F2BC-49A1-B0CD-E7FE1B10CDD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150.6</c:v>
                </c:pt>
                <c:pt idx="1">
                  <c:v>147.19999999999999</c:v>
                </c:pt>
                <c:pt idx="2">
                  <c:v>127.5</c:v>
                </c:pt>
                <c:pt idx="3">
                  <c:v>110.8</c:v>
                </c:pt>
                <c:pt idx="4">
                  <c:v>81.2</c:v>
                </c:pt>
                <c:pt idx="5">
                  <c:v>69.7</c:v>
                </c:pt>
                <c:pt idx="6">
                  <c:v>106.6</c:v>
                </c:pt>
                <c:pt idx="7">
                  <c:v>56.5</c:v>
                </c:pt>
                <c:pt idx="8">
                  <c:v>84.9</c:v>
                </c:pt>
                <c:pt idx="9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F2BC-49A1-B0CD-E7FE1B10C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11982744"/>
        <c:axId val="-2109781752"/>
      </c:barChart>
      <c:catAx>
        <c:axId val="-2139814920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ax val="2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7804910252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7EAC-44D3-8528-954578D02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AC-44D3-8528-954578D02B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AC-44D3-8528-954578D02B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AC-44D3-8528-954578D02B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AC-44D3-8528-954578D02B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AC-44D3-8528-954578D02B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EAC-44D3-8528-954578D02BC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EAC-44D3-8528-954578D02BC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EAC-44D3-8528-954578D02BC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AC-44D3-8528-954578D02BC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AC-44D3-8528-954578D02BC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EAC-44D3-8528-954578D02BC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AC-44D3-8528-954578D02BC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EAC-44D3-8528-954578D02BC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7EAC-44D3-8528-954578D02BC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EAC-44D3-8528-954578D02BC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7EAC-44D3-8528-954578D02BC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7EAC-44D3-8528-954578D02BC5}"/>
              </c:ext>
            </c:extLst>
          </c:dPt>
          <c:dLbls>
            <c:dLbl>
              <c:idx val="8"/>
              <c:layout>
                <c:manualLayout>
                  <c:x val="-0.11433798353187935"/>
                  <c:y val="3.7756404770055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AC-44D3-8528-954578D02BC5}"/>
                </c:ext>
              </c:extLst>
            </c:dLbl>
            <c:dLbl>
              <c:idx val="9"/>
              <c:layout>
                <c:manualLayout>
                  <c:x val="-9.2949606491972744E-2"/>
                  <c:y val="2.9717752672220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AC-44D3-8528-954578D02B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177.1</c:v>
                </c:pt>
                <c:pt idx="1">
                  <c:v>159.1</c:v>
                </c:pt>
                <c:pt idx="2">
                  <c:v>124.9</c:v>
                </c:pt>
                <c:pt idx="3">
                  <c:v>109.6</c:v>
                </c:pt>
                <c:pt idx="4">
                  <c:v>104.1</c:v>
                </c:pt>
                <c:pt idx="5">
                  <c:v>79.7</c:v>
                </c:pt>
                <c:pt idx="6">
                  <c:v>82.5</c:v>
                </c:pt>
                <c:pt idx="7">
                  <c:v>61.7</c:v>
                </c:pt>
                <c:pt idx="8">
                  <c:v>55.7</c:v>
                </c:pt>
                <c:pt idx="9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EAC-44D3-8528-954578D02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11982744"/>
        <c:axId val="-2109781752"/>
      </c:barChart>
      <c:catAx>
        <c:axId val="-2139814920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ax val="2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7804910252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0F3C-4AC2-B47D-0D3BFB8D6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F3C-4AC2-B47D-0D3BFB8D62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F3C-4AC2-B47D-0D3BFB8D62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F3C-4AC2-B47D-0D3BFB8D62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3C-4AC2-B47D-0D3BFB8D62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F3C-4AC2-B47D-0D3BFB8D62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F3C-4AC2-B47D-0D3BFB8D62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F3C-4AC2-B47D-0D3BFB8D621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F3C-4AC2-B47D-0D3BFB8D621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F3C-4AC2-B47D-0D3BFB8D621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F3C-4AC2-B47D-0D3BFB8D621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F3C-4AC2-B47D-0D3BFB8D621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F3C-4AC2-B47D-0D3BFB8D621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F3C-4AC2-B47D-0D3BFB8D621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F3C-4AC2-B47D-0D3BFB8D621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F3C-4AC2-B47D-0D3BFB8D621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F3C-4AC2-B47D-0D3BFB8D621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F3C-4AC2-B47D-0D3BFB8D6215}"/>
              </c:ext>
            </c:extLst>
          </c:dPt>
          <c:dLbls>
            <c:dLbl>
              <c:idx val="9"/>
              <c:layout>
                <c:manualLayout>
                  <c:x val="-0.11024444143032476"/>
                  <c:y val="2.9717752672220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3C-4AC2-B47D-0D3BFB8D6215}"/>
                </c:ext>
              </c:extLst>
            </c:dLbl>
            <c:dLbl>
              <c:idx val="1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DED3C4B2-CED9-4216-9929-AFC84BEE41A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0F3C-4AC2-B47D-0D3BFB8D62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206.3</c:v>
                </c:pt>
                <c:pt idx="1">
                  <c:v>132.1</c:v>
                </c:pt>
                <c:pt idx="2">
                  <c:v>144.30000000000001</c:v>
                </c:pt>
                <c:pt idx="3">
                  <c:v>134.9</c:v>
                </c:pt>
                <c:pt idx="4">
                  <c:v>95.3</c:v>
                </c:pt>
                <c:pt idx="5">
                  <c:v>83.6</c:v>
                </c:pt>
                <c:pt idx="6">
                  <c:v>77.900000000000006</c:v>
                </c:pt>
                <c:pt idx="7">
                  <c:v>49.2</c:v>
                </c:pt>
                <c:pt idx="8">
                  <c:v>30.7</c:v>
                </c:pt>
                <c:pt idx="9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F3C-4AC2-B47D-0D3BFB8D6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11982744"/>
        <c:axId val="-2109781752"/>
      </c:barChart>
      <c:catAx>
        <c:axId val="-2139814920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ax val="2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907804910252"/>
          <c:y val="0"/>
          <c:w val="0.73304092195089743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F2BC-49A1-B0CD-E7FE1B10C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2BC-49A1-B0CD-E7FE1B10CD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BC-49A1-B0CD-E7FE1B10CD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BC-49A1-B0CD-E7FE1B10CD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2BC-49A1-B0CD-E7FE1B10CD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2BC-49A1-B0CD-E7FE1B10CD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2BC-49A1-B0CD-E7FE1B10CDD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2BC-49A1-B0CD-E7FE1B10CDD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2BC-49A1-B0CD-E7FE1B10CDD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2BC-49A1-B0CD-E7FE1B10CD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2BC-49A1-B0CD-E7FE1B10CDD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2BC-49A1-B0CD-E7FE1B10CD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2BC-49A1-B0CD-E7FE1B10CDD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2BC-49A1-B0CD-E7FE1B10CD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2BC-49A1-B0CD-E7FE1B10CD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2BC-49A1-B0CD-E7FE1B10CD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F2BC-49A1-B0CD-E7FE1B10CDD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F2BC-49A1-B0CD-E7FE1B10CDD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Broken Promises/Prices </c:v>
                </c:pt>
                <c:pt idx="1">
                  <c:v>Safety </c:v>
                </c:pt>
                <c:pt idx="2">
                  <c:v>Data Privacy </c:v>
                </c:pt>
                <c:pt idx="3">
                  <c:v>Economy </c:v>
                </c:pt>
                <c:pt idx="4">
                  <c:v>Military Equipment </c:v>
                </c:pt>
                <c:pt idx="5">
                  <c:v>Focus </c:v>
                </c:pt>
                <c:pt idx="6">
                  <c:v>Constitution </c:v>
                </c:pt>
                <c:pt idx="7">
                  <c:v>Security </c:v>
                </c:pt>
                <c:pt idx="8">
                  <c:v>Cabinet </c:v>
                </c:pt>
                <c:pt idx="9">
                  <c:v>Debt 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183.6</c:v>
                </c:pt>
                <c:pt idx="1">
                  <c:v>160.6</c:v>
                </c:pt>
                <c:pt idx="2">
                  <c:v>117</c:v>
                </c:pt>
                <c:pt idx="3">
                  <c:v>109.4</c:v>
                </c:pt>
                <c:pt idx="4">
                  <c:v>98.6</c:v>
                </c:pt>
                <c:pt idx="5">
                  <c:v>109.4</c:v>
                </c:pt>
                <c:pt idx="6">
                  <c:v>68.5</c:v>
                </c:pt>
                <c:pt idx="7">
                  <c:v>59.1</c:v>
                </c:pt>
                <c:pt idx="8">
                  <c:v>51.3</c:v>
                </c:pt>
                <c:pt idx="9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F2BC-49A1-B0CD-E7FE1B10C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11982744"/>
        <c:axId val="-2109781752"/>
      </c:barChart>
      <c:catAx>
        <c:axId val="-2139814920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ax val="2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6381859071299E-2"/>
          <c:y val="0"/>
          <c:w val="0.95438227202464299"/>
          <c:h val="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Statement 1</c:v>
                </c:pt>
                <c:pt idx="1">
                  <c:v>Statement 2</c:v>
                </c:pt>
                <c:pt idx="2">
                  <c:v>Statement 3</c:v>
                </c:pt>
                <c:pt idx="3">
                  <c:v>Statement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F-7220-4613-B7E8-6657AAAF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3158056"/>
        <c:axId val="-213407386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Statement 1</c:v>
                </c:pt>
                <c:pt idx="1">
                  <c:v>Statement 2</c:v>
                </c:pt>
                <c:pt idx="2">
                  <c:v>Statement 3</c:v>
                </c:pt>
                <c:pt idx="3">
                  <c:v>Statement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8.4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0-4613-B7E8-6657AAAF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4966208"/>
        <c:axId val="1634963912"/>
      </c:barChart>
      <c:catAx>
        <c:axId val="2073158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073864"/>
        <c:crosses val="autoZero"/>
        <c:auto val="1"/>
        <c:lblAlgn val="ctr"/>
        <c:lblOffset val="100"/>
        <c:noMultiLvlLbl val="0"/>
      </c:catAx>
      <c:valAx>
        <c:axId val="-2134073864"/>
        <c:scaling>
          <c:orientation val="minMax"/>
          <c:max val="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73158056"/>
        <c:crosses val="autoZero"/>
        <c:crossBetween val="between"/>
      </c:valAx>
      <c:valAx>
        <c:axId val="16349639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34966208"/>
        <c:crosses val="autoZero"/>
        <c:crossBetween val="between"/>
      </c:valAx>
      <c:catAx>
        <c:axId val="16349662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34963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6381859071299E-2"/>
          <c:y val="0"/>
          <c:w val="0.95438227202464299"/>
          <c:h val="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Profiting off office</c:v>
                </c:pt>
                <c:pt idx="1">
                  <c:v>Stock trading</c:v>
                </c:pt>
                <c:pt idx="2">
                  <c:v>Social Security</c:v>
                </c:pt>
                <c:pt idx="3">
                  <c:v>Work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A46-4F23-868B-EF45938D4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3158056"/>
        <c:axId val="-213407386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Profiting off office</c:v>
                </c:pt>
                <c:pt idx="1">
                  <c:v>Stock trading</c:v>
                </c:pt>
                <c:pt idx="2">
                  <c:v>Social Security</c:v>
                </c:pt>
                <c:pt idx="3">
                  <c:v>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8.5</c:v>
                </c:pt>
                <c:pt idx="1">
                  <c:v>8.4</c:v>
                </c:pt>
                <c:pt idx="2">
                  <c:v>8.3000000000000007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6-4F23-868B-EF45938D4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4966208"/>
        <c:axId val="1634963912"/>
      </c:barChart>
      <c:catAx>
        <c:axId val="2073158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073864"/>
        <c:crosses val="autoZero"/>
        <c:auto val="1"/>
        <c:lblAlgn val="ctr"/>
        <c:lblOffset val="100"/>
        <c:noMultiLvlLbl val="0"/>
      </c:catAx>
      <c:valAx>
        <c:axId val="-2134073864"/>
        <c:scaling>
          <c:orientation val="minMax"/>
          <c:max val="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73158056"/>
        <c:crosses val="autoZero"/>
        <c:crossBetween val="between"/>
      </c:valAx>
      <c:valAx>
        <c:axId val="16349639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34966208"/>
        <c:crosses val="autoZero"/>
        <c:crossBetween val="between"/>
      </c:valAx>
      <c:catAx>
        <c:axId val="16349662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34963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1188362701854"/>
          <c:y val="0"/>
          <c:w val="0.7454881163729814"/>
          <c:h val="0.996021699592584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convincing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Medicaid Cuts</c:v>
                </c:pt>
                <c:pt idx="1">
                  <c:v>Bankrupt Us</c:v>
                </c:pt>
                <c:pt idx="2">
                  <c:v>Rural Hospitals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D361-47FE-9370-0580C3E49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814920"/>
        <c:axId val="-213913498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convincing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61-47FE-9370-0580C3E493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361-47FE-9370-0580C3E493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361-47FE-9370-0580C3E493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361-47FE-9370-0580C3E493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361-47FE-9370-0580C3E493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361-47FE-9370-0580C3E4939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361-47FE-9370-0580C3E493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361-47FE-9370-0580C3E4939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361-47FE-9370-0580C3E4939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361-47FE-9370-0580C3E493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361-47FE-9370-0580C3E4939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361-47FE-9370-0580C3E4939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D361-47FE-9370-0580C3E4939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D361-47FE-9370-0580C3E4939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D361-47FE-9370-0580C3E4939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D361-47FE-9370-0580C3E4939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D361-47FE-9370-0580C3E4939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D361-47FE-9370-0580C3E4939C}"/>
              </c:ext>
            </c:extLst>
          </c:dPt>
          <c:dLbls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361-47FE-9370-0580C3E493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Medicaid Cuts</c:v>
                </c:pt>
                <c:pt idx="1">
                  <c:v>Bankrupt Us</c:v>
                </c:pt>
                <c:pt idx="2">
                  <c:v>Rural Hospitals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187.4</c:v>
                </c:pt>
                <c:pt idx="1">
                  <c:v>161.5</c:v>
                </c:pt>
                <c:pt idx="2">
                  <c:v>124.7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D361-47FE-9370-0580C3E49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11982744"/>
        <c:axId val="-2109781752"/>
      </c:barChart>
      <c:catAx>
        <c:axId val="-2139814920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134984"/>
        <c:crosses val="autoZero"/>
        <c:auto val="1"/>
        <c:lblAlgn val="ctr"/>
        <c:lblOffset val="100"/>
        <c:noMultiLvlLbl val="0"/>
      </c:catAx>
      <c:valAx>
        <c:axId val="-2139134984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2139814920"/>
        <c:crosses val="autoZero"/>
        <c:crossBetween val="between"/>
      </c:valAx>
      <c:valAx>
        <c:axId val="-2109781752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-2111982744"/>
        <c:crosses val="autoZero"/>
        <c:crossBetween val="between"/>
      </c:valAx>
      <c:catAx>
        <c:axId val="-2111982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0978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B-417D-9FD2-7FC2D35527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B-417D-9FD2-7FC2D35527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8B-417D-9FD2-7FC2D35527AB}"/>
              </c:ext>
            </c:extLst>
          </c:dPt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Healthcare</c:v>
                </c:pt>
                <c:pt idx="1">
                  <c:v>The economy and jobs</c:v>
                </c:pt>
                <c:pt idx="2">
                  <c:v>Taxes and government spending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70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8B-417D-9FD2-7FC2D35527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5"/>
        <c:axId val="2146402968"/>
        <c:axId val="2146411960"/>
      </c:barChart>
      <c:catAx>
        <c:axId val="21464029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46411960"/>
        <c:crosses val="autoZero"/>
        <c:auto val="1"/>
        <c:lblAlgn val="ctr"/>
        <c:lblOffset val="100"/>
        <c:noMultiLvlLbl val="0"/>
      </c:catAx>
      <c:valAx>
        <c:axId val="21464119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4640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B8-4A68-BF8C-1623AEC91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-80</c:v>
                </c:pt>
                <c:pt idx="1">
                  <c:v>-83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B8-4A68-BF8C-1623AEC914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Independent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B8-4A68-BF8C-1623AEC91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-15</c:v>
                </c:pt>
                <c:pt idx="1">
                  <c:v>-28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B8-4A68-BF8C-1623AEC914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Republican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B8-4A68-BF8C-1623AEC91402}"/>
                </c:ext>
              </c:extLst>
            </c:dLbl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80</c:v>
                </c:pt>
                <c:pt idx="1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B8-4A68-BF8C-1623AEC91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952008"/>
        <c:axId val="732958568"/>
      </c:lineChart>
      <c:catAx>
        <c:axId val="7329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8568"/>
        <c:crosses val="autoZero"/>
        <c:auto val="1"/>
        <c:lblAlgn val="ctr"/>
        <c:lblOffset val="100"/>
        <c:noMultiLvlLbl val="0"/>
      </c:catAx>
      <c:valAx>
        <c:axId val="732958568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20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40830116419405E-6"/>
          <c:y val="1.5152566502497776E-3"/>
          <c:w val="0.99999337183397674"/>
          <c:h val="0.9977740891502634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Unfavorable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-51</c:v>
                </c:pt>
                <c:pt idx="1">
                  <c:v>-56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9-E440-9B35-D1D96CCFD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565616"/>
        <c:axId val="43657053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9-E440-9B35-D1D96CCFD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710696"/>
        <c:axId val="838708400"/>
      </c:barChart>
      <c:catAx>
        <c:axId val="4365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70536"/>
        <c:crosses val="autoZero"/>
        <c:auto val="0"/>
        <c:lblAlgn val="ctr"/>
        <c:lblOffset val="100"/>
        <c:noMultiLvlLbl val="0"/>
      </c:catAx>
      <c:valAx>
        <c:axId val="436570536"/>
        <c:scaling>
          <c:orientation val="minMax"/>
          <c:max val="100"/>
          <c:min val="-100"/>
        </c:scaling>
        <c:delete val="1"/>
        <c:axPos val="l"/>
        <c:numFmt formatCode="General" sourceLinked="1"/>
        <c:majorTickMark val="out"/>
        <c:minorTickMark val="none"/>
        <c:tickLblPos val="nextTo"/>
        <c:crossAx val="436565616"/>
        <c:crosses val="autoZero"/>
        <c:crossBetween val="between"/>
        <c:majorUnit val="20"/>
      </c:valAx>
      <c:valAx>
        <c:axId val="838708400"/>
        <c:scaling>
          <c:orientation val="minMax"/>
          <c:max val="100"/>
          <c:min val="-100"/>
        </c:scaling>
        <c:delete val="1"/>
        <c:axPos val="r"/>
        <c:numFmt formatCode="General" sourceLinked="1"/>
        <c:majorTickMark val="out"/>
        <c:minorTickMark val="none"/>
        <c:tickLblPos val="nextTo"/>
        <c:crossAx val="838710696"/>
        <c:crosses val="max"/>
        <c:crossBetween val="between"/>
      </c:valAx>
      <c:catAx>
        <c:axId val="838710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8708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049181316756067E-2"/>
          <c:w val="1"/>
          <c:h val="0.86972561974057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 cand adv</c:v>
                </c:pt>
              </c:strCache>
            </c:strRef>
          </c:tx>
          <c:spPr>
            <a:solidFill>
              <a:schemeClr val="accent6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C7-4705-8743-F704A699F7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C7-4705-8743-F704A699F7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1C7-4705-8743-F704A699F7B1}"/>
              </c:ext>
            </c:extLst>
          </c:dPt>
          <c:dLbls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Latino</c:v>
                </c:pt>
                <c:pt idx="1">
                  <c:v>Trump '24</c:v>
                </c:pt>
                <c:pt idx="2">
                  <c:v>Men &lt;50</c:v>
                </c:pt>
                <c:pt idx="3">
                  <c:v>Non-coll</c:v>
                </c:pt>
                <c:pt idx="4">
                  <c:v>&lt;$50k income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-19</c:v>
                </c:pt>
                <c:pt idx="1">
                  <c:v>85</c:v>
                </c:pt>
                <c:pt idx="2">
                  <c:v>16</c:v>
                </c:pt>
                <c:pt idx="3">
                  <c:v>4</c:v>
                </c:pt>
                <c:pt idx="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C7-4705-8743-F704A699F7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 ID adv</c:v>
                </c:pt>
              </c:strCache>
            </c:strRef>
          </c:tx>
          <c:spPr>
            <a:solidFill>
              <a:schemeClr val="accent5"/>
            </a:solidFill>
            <a:ln w="12700">
              <a:noFill/>
            </a:ln>
            <a:effectLst/>
          </c:spPr>
          <c:invertIfNegative val="0"/>
          <c:dLbls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Latino</c:v>
                </c:pt>
                <c:pt idx="1">
                  <c:v>Trump '24</c:v>
                </c:pt>
                <c:pt idx="2">
                  <c:v>Men &lt;50</c:v>
                </c:pt>
                <c:pt idx="3">
                  <c:v>Non-coll</c:v>
                </c:pt>
                <c:pt idx="4">
                  <c:v>&lt;$50k income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-34</c:v>
                </c:pt>
                <c:pt idx="1">
                  <c:v>73</c:v>
                </c:pt>
                <c:pt idx="2">
                  <c:v>0</c:v>
                </c:pt>
                <c:pt idx="3">
                  <c:v>-8</c:v>
                </c:pt>
                <c:pt idx="4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C7-4705-8743-F704A699F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653760784"/>
        <c:axId val="653766032"/>
      </c:barChart>
      <c:catAx>
        <c:axId val="65376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766032"/>
        <c:crosses val="autoZero"/>
        <c:auto val="1"/>
        <c:lblAlgn val="ctr"/>
        <c:lblOffset val="100"/>
        <c:noMultiLvlLbl val="0"/>
      </c:catAx>
      <c:valAx>
        <c:axId val="653766032"/>
        <c:scaling>
          <c:orientation val="minMax"/>
          <c:max val="100"/>
          <c:min val="-100"/>
        </c:scaling>
        <c:delete val="1"/>
        <c:axPos val="l"/>
        <c:numFmt formatCode="General" sourceLinked="1"/>
        <c:majorTickMark val="out"/>
        <c:minorTickMark val="none"/>
        <c:tickLblPos val="nextTo"/>
        <c:crossAx val="65376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79621567982889E-6"/>
          <c:y val="0"/>
          <c:w val="0.99999337183397674"/>
          <c:h val="0.9977740891502634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Fav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'25</c:v>
                </c:pt>
                <c:pt idx="1">
                  <c:v>July '25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4-D64C-BB7E-7A956E121A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Unfav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'25</c:v>
                </c:pt>
                <c:pt idx="1">
                  <c:v>July '25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4-D64C-BB7E-7A956E121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36565616"/>
        <c:axId val="43657053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'25</c:v>
                </c:pt>
                <c:pt idx="1">
                  <c:v>July '25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4-D64C-BB7E-7A956E121A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Unfav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'25</c:v>
                </c:pt>
                <c:pt idx="1">
                  <c:v>July '25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4-D64C-BB7E-7A956E121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03807824"/>
        <c:axId val="703813400"/>
      </c:barChart>
      <c:catAx>
        <c:axId val="4365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70536"/>
        <c:crosses val="autoZero"/>
        <c:auto val="1"/>
        <c:lblAlgn val="ctr"/>
        <c:lblOffset val="100"/>
        <c:noMultiLvlLbl val="0"/>
      </c:catAx>
      <c:valAx>
        <c:axId val="4365705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6565616"/>
        <c:crosses val="autoZero"/>
        <c:crossBetween val="between"/>
        <c:majorUnit val="20"/>
      </c:valAx>
      <c:valAx>
        <c:axId val="703813400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703807824"/>
        <c:crosses val="max"/>
        <c:crossBetween val="between"/>
      </c:valAx>
      <c:catAx>
        <c:axId val="70380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81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B8-4A68-BF8C-1623AEC91402}"/>
                </c:ext>
              </c:extLst>
            </c:dLbl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-79</c:v>
                </c:pt>
                <c:pt idx="1">
                  <c:v>-80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B8-4A68-BF8C-1623AEC914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Independent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B8-4A68-BF8C-1623AEC91402}"/>
                </c:ext>
              </c:extLst>
            </c:dLbl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-14</c:v>
                </c:pt>
                <c:pt idx="1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B8-4A68-BF8C-1623AEC914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Republican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B8-4A68-BF8C-1623AEC91402}"/>
                </c:ext>
              </c:extLst>
            </c:dLbl>
            <c:numFmt formatCode="\+#0;\-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 2025</c:v>
                </c:pt>
                <c:pt idx="1">
                  <c:v>July 2025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81</c:v>
                </c:pt>
                <c:pt idx="1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B8-4A68-BF8C-1623AEC91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952008"/>
        <c:axId val="732958568"/>
      </c:lineChart>
      <c:catAx>
        <c:axId val="7329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8568"/>
        <c:crosses val="autoZero"/>
        <c:auto val="1"/>
        <c:lblAlgn val="ctr"/>
        <c:lblOffset val="100"/>
        <c:noMultiLvlLbl val="0"/>
      </c:catAx>
      <c:valAx>
        <c:axId val="732958568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20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1549277096147E-6"/>
          <c:y val="0"/>
          <c:w val="0.99999337183397674"/>
          <c:h val="0.9977740891502634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Fav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Rep Party</c:v>
                </c:pt>
                <c:pt idx="1">
                  <c:v>Reps in Congress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A545-B023-CB4D673B79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Unfav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Rep Party</c:v>
                </c:pt>
                <c:pt idx="1">
                  <c:v>Reps in Congress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56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A545-B023-CB4D673B7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36565616"/>
        <c:axId val="43657053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C9-A545-B023-CB4D673B79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C9-A545-B023-CB4D673B79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C9-A545-B023-CB4D673B79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C9-A545-B023-CB4D673B7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Rep Party</c:v>
                </c:pt>
                <c:pt idx="1">
                  <c:v>Reps in Congress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C9-A545-B023-CB4D673B79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Unfav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C9-A545-B023-CB4D673B79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C9-A545-B023-CB4D673B79F6}"/>
                </c:ext>
              </c:extLst>
            </c:dLbl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Rep Party</c:v>
                </c:pt>
                <c:pt idx="1">
                  <c:v>Reps in Congress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C9-A545-B023-CB4D673B7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03807824"/>
        <c:axId val="703813400"/>
      </c:barChart>
      <c:catAx>
        <c:axId val="4365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70536"/>
        <c:crosses val="autoZero"/>
        <c:auto val="1"/>
        <c:lblAlgn val="ctr"/>
        <c:lblOffset val="100"/>
        <c:noMultiLvlLbl val="0"/>
      </c:catAx>
      <c:valAx>
        <c:axId val="4365705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6565616"/>
        <c:crosses val="autoZero"/>
        <c:crossBetween val="between"/>
        <c:majorUnit val="20"/>
      </c:valAx>
      <c:valAx>
        <c:axId val="703813400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703807824"/>
        <c:crosses val="max"/>
        <c:crossBetween val="between"/>
      </c:valAx>
      <c:catAx>
        <c:axId val="70380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81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1549277096147E-6"/>
          <c:y val="0"/>
          <c:w val="0.99999337183397674"/>
          <c:h val="0.9977740891502634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Fav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Dem Party</c:v>
                </c:pt>
                <c:pt idx="1">
                  <c:v>Dems in Congress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40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7-0948-A085-577A7997CD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Unfav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Dem Party</c:v>
                </c:pt>
                <c:pt idx="1">
                  <c:v>Dems in Congress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57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7-0948-A085-577A7997C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36565616"/>
        <c:axId val="43657053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C7-0948-A085-577A7997CD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C7-0948-A085-577A7997CD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C7-0948-A085-577A7997CD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C7-0948-A085-577A7997CD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C7-0948-A085-577A7997C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Dem Party</c:v>
                </c:pt>
                <c:pt idx="1">
                  <c:v>Dems in Congress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C7-0948-A085-577A7997C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Unfav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C7-0948-A085-577A7997CD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C7-0948-A085-577A7997CD7D}"/>
                </c:ext>
              </c:extLst>
            </c:dLbl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Dem Party</c:v>
                </c:pt>
                <c:pt idx="1">
                  <c:v>Dems in Congress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7C7-0948-A085-577A7997C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03807824"/>
        <c:axId val="703813400"/>
      </c:barChart>
      <c:catAx>
        <c:axId val="4365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70536"/>
        <c:crosses val="autoZero"/>
        <c:auto val="1"/>
        <c:lblAlgn val="ctr"/>
        <c:lblOffset val="100"/>
        <c:noMultiLvlLbl val="0"/>
      </c:catAx>
      <c:valAx>
        <c:axId val="4365705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6565616"/>
        <c:crosses val="autoZero"/>
        <c:crossBetween val="between"/>
        <c:majorUnit val="20"/>
      </c:valAx>
      <c:valAx>
        <c:axId val="703813400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703807824"/>
        <c:crosses val="max"/>
        <c:crossBetween val="between"/>
      </c:valAx>
      <c:catAx>
        <c:axId val="70380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81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03668C-910D-481D-8D38-8AD03AECF6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6EBB6-B93D-439F-B888-9A07B98DA2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B21BDD-BC7A-4029-9120-7AEDC51CA3DA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27D08-1087-4A36-9A7F-28955D92C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BF784-C41F-4A74-ACA4-B44BDA8BBF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B87EEF-E53A-4630-A269-3A1F236D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6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807D48-502F-43A0-95FE-290D4AC5F6C5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0ACC0-2CF2-4F09-A784-17840BB0C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1pPr>
    <a:lvl2pPr marL="459112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2pPr>
    <a:lvl3pPr marL="918222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3pPr>
    <a:lvl4pPr marL="1377334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4pPr>
    <a:lvl5pPr marL="1836446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5pPr>
    <a:lvl6pPr marL="2295557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6pPr>
    <a:lvl7pPr marL="2754668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7pPr>
    <a:lvl8pPr marL="3213780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8pPr>
    <a:lvl9pPr marL="3672891" algn="l" defTabSz="918222" rtl="0" eaLnBrk="1" latinLnBrk="0" hangingPunct="1">
      <a:defRPr sz="12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4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9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31774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3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5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249C4-741D-CD5F-61BB-DAF84539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2B2FF-80F0-42D8-64FF-13FC3D42C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FEAC9-932D-F08D-CCAB-243511EC0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172C9-9A6E-3A7B-B999-C65760B60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1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60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7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0ACC0-2CF2-4F09-A784-17840BB0C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4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4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0ACC0-2CF2-4F09-A784-17840BB0C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84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1B5D3-9946-BB74-1D75-FE4436EE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00589-3B53-B861-115A-E1C206B63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F418F-B194-7286-335A-20C40C841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B6C5F-9019-843F-03AD-5E5A83D77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0ACC0-2CF2-4F09-A784-17840BB0C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49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78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58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D1BA-E82C-1408-04C7-F148D7958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3F945-B408-0248-D0FC-E77B18253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04BFA-6D7C-B75E-048D-8FCF007FC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5A7C2-5A56-AAC4-BFCC-9FFFE798A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64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5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6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E218-F5E4-A74A-31B5-AFE51D7C1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94A9C-868E-1CB1-9F1A-9EB49EF26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66584-2C7C-3A3C-D16F-8CF5FE24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D1382-67A0-66DD-D2FA-C351D0D5E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5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1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2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5336-6EE6-0D72-78FC-1C409208E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3D7F5-BC1C-90B8-4BA8-B6D841251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FB9D9-FC1F-52DB-EAFF-E30656DF1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01BB6-CD0F-D623-32A3-14112D1FE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CC0-2CF2-4F09-A784-17840BB0C9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72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1212D57-EA95-4678-8986-0A9EF6595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0" y="785049"/>
            <a:ext cx="5852160" cy="46366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5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0F864E-E57C-41C4-A2B4-6BF7EB141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505"/>
            <a:ext cx="274320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7C81E-55FD-4455-AE3C-3BFF9B66EC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2920" y="1408176"/>
            <a:ext cx="813816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CB8534-8CFB-4F42-8B05-C772B1DE9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0" y="785049"/>
            <a:ext cx="5852160" cy="46366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5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62633D6-2B80-4CA7-A347-D94711B9B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505"/>
            <a:ext cx="274320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A8EFD-4BB7-4490-BAE1-84506DE929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88" y="1408176"/>
            <a:ext cx="365760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E99DE72-E5B5-48F8-9097-CCF111401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0912" y="1408176"/>
            <a:ext cx="365760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1A5F0A-5D27-4D55-885D-53EC802F4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0" y="785049"/>
            <a:ext cx="5852160" cy="46366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5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5366C5-E086-4D89-B6ED-4F1E261AC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505"/>
            <a:ext cx="274320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4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A8EFD-4BB7-4490-BAE1-84506DE929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88" y="1408176"/>
            <a:ext cx="365760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E99DE72-E5B5-48F8-9097-CCF111401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0912" y="1408176"/>
            <a:ext cx="365760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1A5F0A-5D27-4D55-885D-53EC802F4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0" y="785049"/>
            <a:ext cx="5852160" cy="46366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5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5366C5-E086-4D89-B6ED-4F1E261AC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505"/>
            <a:ext cx="274320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BFD8D-2301-458F-81F6-770FA1B84452}"/>
              </a:ext>
            </a:extLst>
          </p:cNvPr>
          <p:cNvCxnSpPr/>
          <p:nvPr userDrawn="1"/>
        </p:nvCxnSpPr>
        <p:spPr>
          <a:xfrm>
            <a:off x="4572000" y="1381744"/>
            <a:ext cx="0" cy="3531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7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+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0F864E-E57C-41C4-A2B4-6BF7EB141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505"/>
            <a:ext cx="274320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A8EFD-4BB7-4490-BAE1-84506DE929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88" y="1408176"/>
            <a:ext cx="365760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E99DE72-E5B5-48F8-9097-CCF111401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0912" y="1408176"/>
            <a:ext cx="365760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47EDFAB-D164-412D-8406-89BD538AAE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1144" y="805835"/>
            <a:ext cx="274320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E2389-AED6-436E-95EA-100C20BA6E01}"/>
              </a:ext>
            </a:extLst>
          </p:cNvPr>
          <p:cNvCxnSpPr>
            <a:cxnSpLocks/>
          </p:cNvCxnSpPr>
          <p:nvPr userDrawn="1"/>
        </p:nvCxnSpPr>
        <p:spPr>
          <a:xfrm>
            <a:off x="4572001" y="805833"/>
            <a:ext cx="0" cy="411429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835F-D701-4873-BA5A-E22F799B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8E26A81-E54B-466D-820C-8A0D706D1F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760" y="1408176"/>
            <a:ext cx="249819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2EC1086-C4DE-4620-9578-43FE702B5E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2905" y="1408176"/>
            <a:ext cx="249819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9B412-D21A-412A-B486-7460782FA5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0050" y="1408176"/>
            <a:ext cx="2498190" cy="351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1890A3-CEAE-4D8C-81C7-9A5EF65F0ABE}"/>
              </a:ext>
            </a:extLst>
          </p:cNvPr>
          <p:cNvCxnSpPr>
            <a:cxnSpLocks/>
          </p:cNvCxnSpPr>
          <p:nvPr userDrawn="1"/>
        </p:nvCxnSpPr>
        <p:spPr>
          <a:xfrm>
            <a:off x="3108960" y="805833"/>
            <a:ext cx="0" cy="411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9CFDF8-A15F-4994-B0F8-0203A4E598D1}"/>
              </a:ext>
            </a:extLst>
          </p:cNvPr>
          <p:cNvCxnSpPr>
            <a:cxnSpLocks/>
          </p:cNvCxnSpPr>
          <p:nvPr userDrawn="1"/>
        </p:nvCxnSpPr>
        <p:spPr>
          <a:xfrm>
            <a:off x="6062472" y="805833"/>
            <a:ext cx="0" cy="411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835DB0A-3540-49BF-95E6-7A2A3B109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880110"/>
            <a:ext cx="249819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4B1607-239A-43CA-A832-BD887CB02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2905" y="880109"/>
            <a:ext cx="2498190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4A0BDF-9FF5-4CC2-B3A4-C78D380C6E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220" y="880108"/>
            <a:ext cx="2501019" cy="43275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4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+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E99DE72-E5B5-48F8-9097-CCF111401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6320" y="877824"/>
            <a:ext cx="4023360" cy="40233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D4AE1-0310-4DEF-889E-86E784E41F8D}"/>
              </a:ext>
            </a:extLst>
          </p:cNvPr>
          <p:cNvSpPr/>
          <p:nvPr userDrawn="1"/>
        </p:nvSpPr>
        <p:spPr>
          <a:xfrm>
            <a:off x="0" y="651510"/>
            <a:ext cx="4581143" cy="44919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D397-03E5-4ABC-8609-D0A7FEDE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1C4E13-A599-4458-A6DC-DD4119DB8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34142"/>
            <a:ext cx="9144000" cy="3840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457200" rIns="457200" anchor="ctr"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600"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−"/>
              <a:defRPr sz="1400"/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220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8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hoto of gray concrete floor with fogs">
            <a:extLst>
              <a:ext uri="{FF2B5EF4-FFF2-40B4-BE49-F238E27FC236}">
                <a16:creationId xmlns:a16="http://schemas.microsoft.com/office/drawing/2014/main" id="{F242220D-83DA-47DA-AA75-C00DACB45D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8" r="1" b="1"/>
          <a:stretch/>
        </p:blipFill>
        <p:spPr bwMode="auto">
          <a:xfrm>
            <a:off x="10" y="5"/>
            <a:ext cx="9143980" cy="5143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0DDCD3-056A-4E8C-BB70-5835443359B4}"/>
              </a:ext>
            </a:extLst>
          </p:cNvPr>
          <p:cNvSpPr/>
          <p:nvPr userDrawn="1"/>
        </p:nvSpPr>
        <p:spPr>
          <a:xfrm>
            <a:off x="0" y="5"/>
            <a:ext cx="9144000" cy="514349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CFF43-F6D9-44D4-A8FE-277B09574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" y="229911"/>
            <a:ext cx="1889937" cy="59693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8AEAD8-E3B4-4C1D-B3B7-1F79D18D02AC}"/>
              </a:ext>
            </a:extLst>
          </p:cNvPr>
          <p:cNvSpPr/>
          <p:nvPr userDrawn="1"/>
        </p:nvSpPr>
        <p:spPr>
          <a:xfrm>
            <a:off x="6985827" y="3211366"/>
            <a:ext cx="2157884" cy="416508"/>
          </a:xfrm>
          <a:custGeom>
            <a:avLst/>
            <a:gdLst>
              <a:gd name="connsiteX0" fmla="*/ 355061 w 2157884"/>
              <a:gd name="connsiteY0" fmla="*/ 0 h 416508"/>
              <a:gd name="connsiteX1" fmla="*/ 2157884 w 2157884"/>
              <a:gd name="connsiteY1" fmla="*/ 0 h 416508"/>
              <a:gd name="connsiteX2" fmla="*/ 2157884 w 2157884"/>
              <a:gd name="connsiteY2" fmla="*/ 416508 h 416508"/>
              <a:gd name="connsiteX3" fmla="*/ 355061 w 2157884"/>
              <a:gd name="connsiteY3" fmla="*/ 416508 h 416508"/>
              <a:gd name="connsiteX4" fmla="*/ 0 w 2157884"/>
              <a:gd name="connsiteY4" fmla="*/ 416508 h 4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84" h="416508">
                <a:moveTo>
                  <a:pt x="355061" y="0"/>
                </a:moveTo>
                <a:lnTo>
                  <a:pt x="2157884" y="0"/>
                </a:lnTo>
                <a:lnTo>
                  <a:pt x="2157884" y="416508"/>
                </a:lnTo>
                <a:lnTo>
                  <a:pt x="355061" y="416508"/>
                </a:lnTo>
                <a:lnTo>
                  <a:pt x="0" y="416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334C56-D88C-4365-9B9C-AC90FFCFBE0A}"/>
              </a:ext>
            </a:extLst>
          </p:cNvPr>
          <p:cNvSpPr/>
          <p:nvPr userDrawn="1"/>
        </p:nvSpPr>
        <p:spPr>
          <a:xfrm flipV="1">
            <a:off x="0" y="2689107"/>
            <a:ext cx="7341340" cy="1286566"/>
          </a:xfrm>
          <a:custGeom>
            <a:avLst/>
            <a:gdLst>
              <a:gd name="connsiteX0" fmla="*/ 6736203 w 7818118"/>
              <a:gd name="connsiteY0" fmla="*/ 1281007 h 1281007"/>
              <a:gd name="connsiteX1" fmla="*/ 7818118 w 7818118"/>
              <a:gd name="connsiteY1" fmla="*/ 1281007 h 1281007"/>
              <a:gd name="connsiteX2" fmla="*/ 6736204 w 7818118"/>
              <a:gd name="connsiteY2" fmla="*/ 3 h 1281007"/>
              <a:gd name="connsiteX3" fmla="*/ 6736204 w 7818118"/>
              <a:gd name="connsiteY3" fmla="*/ 0 h 1281007"/>
              <a:gd name="connsiteX4" fmla="*/ 0 w 7818118"/>
              <a:gd name="connsiteY4" fmla="*/ 0 h 1281007"/>
              <a:gd name="connsiteX5" fmla="*/ 0 w 7818118"/>
              <a:gd name="connsiteY5" fmla="*/ 1281005 h 1281007"/>
              <a:gd name="connsiteX6" fmla="*/ 6736203 w 7818118"/>
              <a:gd name="connsiteY6" fmla="*/ 1281005 h 12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118" h="1281007">
                <a:moveTo>
                  <a:pt x="6736203" y="1281007"/>
                </a:moveTo>
                <a:lnTo>
                  <a:pt x="7818118" y="1281007"/>
                </a:lnTo>
                <a:lnTo>
                  <a:pt x="6736204" y="3"/>
                </a:lnTo>
                <a:lnTo>
                  <a:pt x="6736204" y="0"/>
                </a:lnTo>
                <a:lnTo>
                  <a:pt x="0" y="0"/>
                </a:lnTo>
                <a:lnTo>
                  <a:pt x="0" y="1281005"/>
                </a:lnTo>
                <a:lnTo>
                  <a:pt x="6736203" y="12810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D033903-BC47-479B-B6F8-98F4F7F89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52" y="2875190"/>
            <a:ext cx="6400800" cy="914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lang="en-US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Client</a:t>
            </a:r>
          </a:p>
          <a:p>
            <a:pPr lvl="1"/>
            <a:r>
              <a:rPr lang="en-US" dirty="0"/>
              <a:t>Add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96C0531-3529-4B0B-B26F-A150642488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8040" y="3235938"/>
            <a:ext cx="1965960" cy="365760"/>
          </a:xfrm>
          <a:prstGeom prst="rect">
            <a:avLst/>
          </a:prstGeom>
        </p:spPr>
        <p:txBody>
          <a:bodyPr anchor="ctr"/>
          <a:lstStyle>
            <a:lvl1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Month/Year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F090114-1F6E-4E75-A9CE-D13449B5A5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918" y="4423364"/>
            <a:ext cx="5193792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9182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lang="en-US" sz="140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Methodology</a:t>
            </a:r>
          </a:p>
        </p:txBody>
      </p:sp>
    </p:spTree>
    <p:extLst>
      <p:ext uri="{BB962C8B-B14F-4D97-AF65-F5344CB8AC3E}">
        <p14:creationId xmlns:p14="http://schemas.microsoft.com/office/powerpoint/2010/main" val="132665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hoto of gray concrete floor with fogs">
            <a:extLst>
              <a:ext uri="{FF2B5EF4-FFF2-40B4-BE49-F238E27FC236}">
                <a16:creationId xmlns:a16="http://schemas.microsoft.com/office/drawing/2014/main" id="{F242220D-83DA-47DA-AA75-C00DACB45D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8" r="1" b="1"/>
          <a:stretch/>
        </p:blipFill>
        <p:spPr bwMode="auto">
          <a:xfrm>
            <a:off x="10" y="5"/>
            <a:ext cx="9143980" cy="5143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0DDCD3-056A-4E8C-BB70-5835443359B4}"/>
              </a:ext>
            </a:extLst>
          </p:cNvPr>
          <p:cNvSpPr/>
          <p:nvPr userDrawn="1"/>
        </p:nvSpPr>
        <p:spPr>
          <a:xfrm>
            <a:off x="0" y="5"/>
            <a:ext cx="9144000" cy="514349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CFF43-F6D9-44D4-A8FE-277B09574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" y="229911"/>
            <a:ext cx="1889937" cy="59693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8AEAD8-E3B4-4C1D-B3B7-1F79D18D02AC}"/>
              </a:ext>
            </a:extLst>
          </p:cNvPr>
          <p:cNvSpPr/>
          <p:nvPr userDrawn="1"/>
        </p:nvSpPr>
        <p:spPr>
          <a:xfrm>
            <a:off x="6985827" y="3211366"/>
            <a:ext cx="2157884" cy="416508"/>
          </a:xfrm>
          <a:custGeom>
            <a:avLst/>
            <a:gdLst>
              <a:gd name="connsiteX0" fmla="*/ 355061 w 2157884"/>
              <a:gd name="connsiteY0" fmla="*/ 0 h 416508"/>
              <a:gd name="connsiteX1" fmla="*/ 2157884 w 2157884"/>
              <a:gd name="connsiteY1" fmla="*/ 0 h 416508"/>
              <a:gd name="connsiteX2" fmla="*/ 2157884 w 2157884"/>
              <a:gd name="connsiteY2" fmla="*/ 416508 h 416508"/>
              <a:gd name="connsiteX3" fmla="*/ 355061 w 2157884"/>
              <a:gd name="connsiteY3" fmla="*/ 416508 h 416508"/>
              <a:gd name="connsiteX4" fmla="*/ 0 w 2157884"/>
              <a:gd name="connsiteY4" fmla="*/ 416508 h 4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84" h="416508">
                <a:moveTo>
                  <a:pt x="355061" y="0"/>
                </a:moveTo>
                <a:lnTo>
                  <a:pt x="2157884" y="0"/>
                </a:lnTo>
                <a:lnTo>
                  <a:pt x="2157884" y="416508"/>
                </a:lnTo>
                <a:lnTo>
                  <a:pt x="355061" y="416508"/>
                </a:lnTo>
                <a:lnTo>
                  <a:pt x="0" y="416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334C56-D88C-4365-9B9C-AC90FFCFBE0A}"/>
              </a:ext>
            </a:extLst>
          </p:cNvPr>
          <p:cNvSpPr/>
          <p:nvPr userDrawn="1"/>
        </p:nvSpPr>
        <p:spPr>
          <a:xfrm flipV="1">
            <a:off x="0" y="2689107"/>
            <a:ext cx="7341340" cy="1286566"/>
          </a:xfrm>
          <a:custGeom>
            <a:avLst/>
            <a:gdLst>
              <a:gd name="connsiteX0" fmla="*/ 6736203 w 7818118"/>
              <a:gd name="connsiteY0" fmla="*/ 1281007 h 1281007"/>
              <a:gd name="connsiteX1" fmla="*/ 7818118 w 7818118"/>
              <a:gd name="connsiteY1" fmla="*/ 1281007 h 1281007"/>
              <a:gd name="connsiteX2" fmla="*/ 6736204 w 7818118"/>
              <a:gd name="connsiteY2" fmla="*/ 3 h 1281007"/>
              <a:gd name="connsiteX3" fmla="*/ 6736204 w 7818118"/>
              <a:gd name="connsiteY3" fmla="*/ 0 h 1281007"/>
              <a:gd name="connsiteX4" fmla="*/ 0 w 7818118"/>
              <a:gd name="connsiteY4" fmla="*/ 0 h 1281007"/>
              <a:gd name="connsiteX5" fmla="*/ 0 w 7818118"/>
              <a:gd name="connsiteY5" fmla="*/ 1281005 h 1281007"/>
              <a:gd name="connsiteX6" fmla="*/ 6736203 w 7818118"/>
              <a:gd name="connsiteY6" fmla="*/ 1281005 h 12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118" h="1281007">
                <a:moveTo>
                  <a:pt x="6736203" y="1281007"/>
                </a:moveTo>
                <a:lnTo>
                  <a:pt x="7818118" y="1281007"/>
                </a:lnTo>
                <a:lnTo>
                  <a:pt x="6736204" y="3"/>
                </a:lnTo>
                <a:lnTo>
                  <a:pt x="6736204" y="0"/>
                </a:lnTo>
                <a:lnTo>
                  <a:pt x="0" y="0"/>
                </a:lnTo>
                <a:lnTo>
                  <a:pt x="0" y="1281005"/>
                </a:lnTo>
                <a:lnTo>
                  <a:pt x="6736203" y="12810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D033903-BC47-479B-B6F8-98F4F7F89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52" y="2875190"/>
            <a:ext cx="6400800" cy="914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lang="en-US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Client</a:t>
            </a:r>
          </a:p>
          <a:p>
            <a:pPr lvl="1"/>
            <a:r>
              <a:rPr lang="en-US" dirty="0"/>
              <a:t>Add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96C0531-3529-4B0B-B26F-A150642488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8040" y="3235938"/>
            <a:ext cx="1965960" cy="365760"/>
          </a:xfrm>
          <a:prstGeom prst="rect">
            <a:avLst/>
          </a:prstGeom>
        </p:spPr>
        <p:txBody>
          <a:bodyPr anchor="ctr"/>
          <a:lstStyle>
            <a:lvl1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Month/Year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F090114-1F6E-4E75-A9CE-D13449B5A5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918" y="4423364"/>
            <a:ext cx="5193792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9182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lang="en-US" sz="140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Methodology</a:t>
            </a:r>
          </a:p>
        </p:txBody>
      </p:sp>
    </p:spTree>
    <p:extLst>
      <p:ext uri="{BB962C8B-B14F-4D97-AF65-F5344CB8AC3E}">
        <p14:creationId xmlns:p14="http://schemas.microsoft.com/office/powerpoint/2010/main" val="390810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gray concrete floor with fogs">
            <a:extLst>
              <a:ext uri="{FF2B5EF4-FFF2-40B4-BE49-F238E27FC236}">
                <a16:creationId xmlns:a16="http://schemas.microsoft.com/office/drawing/2014/main" id="{A02C15FB-5596-4489-8590-8270D9B462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8" r="1" b="8210"/>
          <a:stretch/>
        </p:blipFill>
        <p:spPr bwMode="auto">
          <a:xfrm>
            <a:off x="10" y="5"/>
            <a:ext cx="9143980" cy="429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68FE30-97AD-40BF-8E4D-CCD093F5538C}"/>
              </a:ext>
            </a:extLst>
          </p:cNvPr>
          <p:cNvSpPr/>
          <p:nvPr userDrawn="1"/>
        </p:nvSpPr>
        <p:spPr>
          <a:xfrm>
            <a:off x="0" y="5"/>
            <a:ext cx="9144000" cy="42976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EFC49A-ADE9-416A-A77C-4B3D729C4A5D}"/>
              </a:ext>
            </a:extLst>
          </p:cNvPr>
          <p:cNvSpPr/>
          <p:nvPr userDrawn="1"/>
        </p:nvSpPr>
        <p:spPr>
          <a:xfrm>
            <a:off x="6985827" y="3211366"/>
            <a:ext cx="2157884" cy="416508"/>
          </a:xfrm>
          <a:custGeom>
            <a:avLst/>
            <a:gdLst>
              <a:gd name="connsiteX0" fmla="*/ 355061 w 2157884"/>
              <a:gd name="connsiteY0" fmla="*/ 0 h 416508"/>
              <a:gd name="connsiteX1" fmla="*/ 2157884 w 2157884"/>
              <a:gd name="connsiteY1" fmla="*/ 0 h 416508"/>
              <a:gd name="connsiteX2" fmla="*/ 2157884 w 2157884"/>
              <a:gd name="connsiteY2" fmla="*/ 416508 h 416508"/>
              <a:gd name="connsiteX3" fmla="*/ 355061 w 2157884"/>
              <a:gd name="connsiteY3" fmla="*/ 416508 h 416508"/>
              <a:gd name="connsiteX4" fmla="*/ 0 w 2157884"/>
              <a:gd name="connsiteY4" fmla="*/ 416508 h 4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84" h="416508">
                <a:moveTo>
                  <a:pt x="355061" y="0"/>
                </a:moveTo>
                <a:lnTo>
                  <a:pt x="2157884" y="0"/>
                </a:lnTo>
                <a:lnTo>
                  <a:pt x="2157884" y="416508"/>
                </a:lnTo>
                <a:lnTo>
                  <a:pt x="355061" y="416508"/>
                </a:lnTo>
                <a:lnTo>
                  <a:pt x="0" y="416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407AB3-C65A-43A7-9A0F-3C9526B8F21F}"/>
              </a:ext>
            </a:extLst>
          </p:cNvPr>
          <p:cNvSpPr/>
          <p:nvPr userDrawn="1"/>
        </p:nvSpPr>
        <p:spPr>
          <a:xfrm flipV="1">
            <a:off x="0" y="2689107"/>
            <a:ext cx="7341340" cy="1286566"/>
          </a:xfrm>
          <a:custGeom>
            <a:avLst/>
            <a:gdLst>
              <a:gd name="connsiteX0" fmla="*/ 6736203 w 7818118"/>
              <a:gd name="connsiteY0" fmla="*/ 1281007 h 1281007"/>
              <a:gd name="connsiteX1" fmla="*/ 7818118 w 7818118"/>
              <a:gd name="connsiteY1" fmla="*/ 1281007 h 1281007"/>
              <a:gd name="connsiteX2" fmla="*/ 6736204 w 7818118"/>
              <a:gd name="connsiteY2" fmla="*/ 3 h 1281007"/>
              <a:gd name="connsiteX3" fmla="*/ 6736204 w 7818118"/>
              <a:gd name="connsiteY3" fmla="*/ 0 h 1281007"/>
              <a:gd name="connsiteX4" fmla="*/ 0 w 7818118"/>
              <a:gd name="connsiteY4" fmla="*/ 0 h 1281007"/>
              <a:gd name="connsiteX5" fmla="*/ 0 w 7818118"/>
              <a:gd name="connsiteY5" fmla="*/ 1281005 h 1281007"/>
              <a:gd name="connsiteX6" fmla="*/ 6736203 w 7818118"/>
              <a:gd name="connsiteY6" fmla="*/ 1281005 h 12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118" h="1281007">
                <a:moveTo>
                  <a:pt x="6736203" y="1281007"/>
                </a:moveTo>
                <a:lnTo>
                  <a:pt x="7818118" y="1281007"/>
                </a:lnTo>
                <a:lnTo>
                  <a:pt x="6736204" y="3"/>
                </a:lnTo>
                <a:lnTo>
                  <a:pt x="6736204" y="0"/>
                </a:lnTo>
                <a:lnTo>
                  <a:pt x="0" y="0"/>
                </a:lnTo>
                <a:lnTo>
                  <a:pt x="0" y="1281005"/>
                </a:lnTo>
                <a:lnTo>
                  <a:pt x="6736203" y="12810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BFAFFE2-6466-4E55-B27A-B7C82B29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52" y="2875190"/>
            <a:ext cx="6400800" cy="914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Client</a:t>
            </a:r>
          </a:p>
          <a:p>
            <a:pPr lvl="1"/>
            <a:r>
              <a:rPr lang="en-US" dirty="0"/>
              <a:t>Add 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6006FFA-A947-43F3-BE99-63205596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8040" y="3235938"/>
            <a:ext cx="1965960" cy="365760"/>
          </a:xfrm>
          <a:prstGeom prst="rect">
            <a:avLst/>
          </a:prstGeom>
        </p:spPr>
        <p:txBody>
          <a:bodyPr anchor="ctr"/>
          <a:lstStyle>
            <a:lvl1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Month/Year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85F5A52-1714-48C1-8D3E-84885FB49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19" y="4578754"/>
            <a:ext cx="5193792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9182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lang="en-US" sz="12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Methodology</a:t>
            </a:r>
          </a:p>
        </p:txBody>
      </p:sp>
    </p:spTree>
    <p:extLst>
      <p:ext uri="{BB962C8B-B14F-4D97-AF65-F5344CB8AC3E}">
        <p14:creationId xmlns:p14="http://schemas.microsoft.com/office/powerpoint/2010/main" val="9350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hoto of gray concrete floor with fogs">
            <a:extLst>
              <a:ext uri="{FF2B5EF4-FFF2-40B4-BE49-F238E27FC236}">
                <a16:creationId xmlns:a16="http://schemas.microsoft.com/office/drawing/2014/main" id="{F242220D-83DA-47DA-AA75-C00DACB45D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8" r="1" b="1"/>
          <a:stretch/>
        </p:blipFill>
        <p:spPr bwMode="auto">
          <a:xfrm>
            <a:off x="10" y="5"/>
            <a:ext cx="9143980" cy="5143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0DDCD3-056A-4E8C-BB70-5835443359B4}"/>
              </a:ext>
            </a:extLst>
          </p:cNvPr>
          <p:cNvSpPr/>
          <p:nvPr userDrawn="1"/>
        </p:nvSpPr>
        <p:spPr>
          <a:xfrm>
            <a:off x="0" y="5"/>
            <a:ext cx="9144000" cy="514349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CFF43-F6D9-44D4-A8FE-277B09574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" y="229911"/>
            <a:ext cx="1889937" cy="59693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A9FC13B-DE6B-4D69-A4C5-3AE6DC063777}"/>
              </a:ext>
            </a:extLst>
          </p:cNvPr>
          <p:cNvSpPr/>
          <p:nvPr userDrawn="1"/>
        </p:nvSpPr>
        <p:spPr>
          <a:xfrm>
            <a:off x="6985827" y="3544803"/>
            <a:ext cx="2157884" cy="416508"/>
          </a:xfrm>
          <a:custGeom>
            <a:avLst/>
            <a:gdLst>
              <a:gd name="connsiteX0" fmla="*/ 355061 w 2157884"/>
              <a:gd name="connsiteY0" fmla="*/ 0 h 416508"/>
              <a:gd name="connsiteX1" fmla="*/ 2157884 w 2157884"/>
              <a:gd name="connsiteY1" fmla="*/ 0 h 416508"/>
              <a:gd name="connsiteX2" fmla="*/ 2157884 w 2157884"/>
              <a:gd name="connsiteY2" fmla="*/ 416508 h 416508"/>
              <a:gd name="connsiteX3" fmla="*/ 355061 w 2157884"/>
              <a:gd name="connsiteY3" fmla="*/ 416508 h 416508"/>
              <a:gd name="connsiteX4" fmla="*/ 0 w 2157884"/>
              <a:gd name="connsiteY4" fmla="*/ 416508 h 4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84" h="416508">
                <a:moveTo>
                  <a:pt x="355061" y="0"/>
                </a:moveTo>
                <a:lnTo>
                  <a:pt x="2157884" y="0"/>
                </a:lnTo>
                <a:lnTo>
                  <a:pt x="2157884" y="416508"/>
                </a:lnTo>
                <a:lnTo>
                  <a:pt x="355061" y="416508"/>
                </a:lnTo>
                <a:lnTo>
                  <a:pt x="0" y="416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0ABD554-B387-4D0B-9ECB-1C700C67FAB3}"/>
              </a:ext>
            </a:extLst>
          </p:cNvPr>
          <p:cNvSpPr/>
          <p:nvPr/>
        </p:nvSpPr>
        <p:spPr>
          <a:xfrm flipV="1">
            <a:off x="0" y="3022544"/>
            <a:ext cx="7341340" cy="1286566"/>
          </a:xfrm>
          <a:custGeom>
            <a:avLst/>
            <a:gdLst>
              <a:gd name="connsiteX0" fmla="*/ 6736203 w 7818118"/>
              <a:gd name="connsiteY0" fmla="*/ 1281007 h 1281007"/>
              <a:gd name="connsiteX1" fmla="*/ 7818118 w 7818118"/>
              <a:gd name="connsiteY1" fmla="*/ 1281007 h 1281007"/>
              <a:gd name="connsiteX2" fmla="*/ 6736204 w 7818118"/>
              <a:gd name="connsiteY2" fmla="*/ 3 h 1281007"/>
              <a:gd name="connsiteX3" fmla="*/ 6736204 w 7818118"/>
              <a:gd name="connsiteY3" fmla="*/ 0 h 1281007"/>
              <a:gd name="connsiteX4" fmla="*/ 0 w 7818118"/>
              <a:gd name="connsiteY4" fmla="*/ 0 h 1281007"/>
              <a:gd name="connsiteX5" fmla="*/ 0 w 7818118"/>
              <a:gd name="connsiteY5" fmla="*/ 1281005 h 1281007"/>
              <a:gd name="connsiteX6" fmla="*/ 6736203 w 7818118"/>
              <a:gd name="connsiteY6" fmla="*/ 1281005 h 12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118" h="1281007">
                <a:moveTo>
                  <a:pt x="6736203" y="1281007"/>
                </a:moveTo>
                <a:lnTo>
                  <a:pt x="7818118" y="1281007"/>
                </a:lnTo>
                <a:lnTo>
                  <a:pt x="6736204" y="3"/>
                </a:lnTo>
                <a:lnTo>
                  <a:pt x="6736204" y="0"/>
                </a:lnTo>
                <a:lnTo>
                  <a:pt x="0" y="0"/>
                </a:lnTo>
                <a:lnTo>
                  <a:pt x="0" y="1281005"/>
                </a:lnTo>
                <a:lnTo>
                  <a:pt x="6736203" y="12810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EA8DE4A-F138-48F9-BE93-1928045A72C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9752" y="3197704"/>
            <a:ext cx="6400800" cy="9144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Client</a:t>
            </a:r>
          </a:p>
          <a:p>
            <a:pPr lvl="1"/>
            <a:r>
              <a:rPr lang="en-US" dirty="0"/>
              <a:t>Add Subtitle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E8B79D7-4DB1-45D1-BBAA-69937D0CB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8040" y="3572764"/>
            <a:ext cx="1965960" cy="365760"/>
          </a:xfrm>
          <a:prstGeom prst="rect">
            <a:avLst/>
          </a:prstGeom>
        </p:spPr>
        <p:txBody>
          <a:bodyPr anchor="ctr"/>
          <a:lstStyle>
            <a:lvl1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Month/Year</a:t>
            </a:r>
          </a:p>
        </p:txBody>
      </p:sp>
    </p:spTree>
    <p:extLst>
      <p:ext uri="{BB962C8B-B14F-4D97-AF65-F5344CB8AC3E}">
        <p14:creationId xmlns:p14="http://schemas.microsoft.com/office/powerpoint/2010/main" val="289698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859968-0963-4BE9-86BE-D9E885B27F70}"/>
              </a:ext>
            </a:extLst>
          </p:cNvPr>
          <p:cNvSpPr/>
          <p:nvPr userDrawn="1"/>
        </p:nvSpPr>
        <p:spPr>
          <a:xfrm>
            <a:off x="0" y="0"/>
            <a:ext cx="9143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B22F9-C702-4069-A15C-124F8490B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" y="229911"/>
            <a:ext cx="1889937" cy="59693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83122C-856D-4CF5-BEA9-C4678D2893A1}"/>
              </a:ext>
            </a:extLst>
          </p:cNvPr>
          <p:cNvSpPr/>
          <p:nvPr userDrawn="1"/>
        </p:nvSpPr>
        <p:spPr>
          <a:xfrm>
            <a:off x="6985827" y="3544803"/>
            <a:ext cx="2157884" cy="416508"/>
          </a:xfrm>
          <a:custGeom>
            <a:avLst/>
            <a:gdLst>
              <a:gd name="connsiteX0" fmla="*/ 355061 w 2157884"/>
              <a:gd name="connsiteY0" fmla="*/ 0 h 416508"/>
              <a:gd name="connsiteX1" fmla="*/ 2157884 w 2157884"/>
              <a:gd name="connsiteY1" fmla="*/ 0 h 416508"/>
              <a:gd name="connsiteX2" fmla="*/ 2157884 w 2157884"/>
              <a:gd name="connsiteY2" fmla="*/ 416508 h 416508"/>
              <a:gd name="connsiteX3" fmla="*/ 355061 w 2157884"/>
              <a:gd name="connsiteY3" fmla="*/ 416508 h 416508"/>
              <a:gd name="connsiteX4" fmla="*/ 0 w 2157884"/>
              <a:gd name="connsiteY4" fmla="*/ 416508 h 4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84" h="416508">
                <a:moveTo>
                  <a:pt x="355061" y="0"/>
                </a:moveTo>
                <a:lnTo>
                  <a:pt x="2157884" y="0"/>
                </a:lnTo>
                <a:lnTo>
                  <a:pt x="2157884" y="416508"/>
                </a:lnTo>
                <a:lnTo>
                  <a:pt x="355061" y="416508"/>
                </a:lnTo>
                <a:lnTo>
                  <a:pt x="0" y="416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8A07D2-6FCC-4B26-8FCD-DE3C10D83ACB}"/>
              </a:ext>
            </a:extLst>
          </p:cNvPr>
          <p:cNvSpPr/>
          <p:nvPr userDrawn="1"/>
        </p:nvSpPr>
        <p:spPr>
          <a:xfrm flipV="1">
            <a:off x="0" y="3022544"/>
            <a:ext cx="7341340" cy="1286566"/>
          </a:xfrm>
          <a:custGeom>
            <a:avLst/>
            <a:gdLst>
              <a:gd name="connsiteX0" fmla="*/ 6736203 w 7818118"/>
              <a:gd name="connsiteY0" fmla="*/ 1281007 h 1281007"/>
              <a:gd name="connsiteX1" fmla="*/ 7818118 w 7818118"/>
              <a:gd name="connsiteY1" fmla="*/ 1281007 h 1281007"/>
              <a:gd name="connsiteX2" fmla="*/ 6736204 w 7818118"/>
              <a:gd name="connsiteY2" fmla="*/ 3 h 1281007"/>
              <a:gd name="connsiteX3" fmla="*/ 6736204 w 7818118"/>
              <a:gd name="connsiteY3" fmla="*/ 0 h 1281007"/>
              <a:gd name="connsiteX4" fmla="*/ 0 w 7818118"/>
              <a:gd name="connsiteY4" fmla="*/ 0 h 1281007"/>
              <a:gd name="connsiteX5" fmla="*/ 0 w 7818118"/>
              <a:gd name="connsiteY5" fmla="*/ 1281005 h 1281007"/>
              <a:gd name="connsiteX6" fmla="*/ 6736203 w 7818118"/>
              <a:gd name="connsiteY6" fmla="*/ 1281005 h 12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118" h="1281007">
                <a:moveTo>
                  <a:pt x="6736203" y="1281007"/>
                </a:moveTo>
                <a:lnTo>
                  <a:pt x="7818118" y="1281007"/>
                </a:lnTo>
                <a:lnTo>
                  <a:pt x="6736204" y="3"/>
                </a:lnTo>
                <a:lnTo>
                  <a:pt x="6736204" y="0"/>
                </a:lnTo>
                <a:lnTo>
                  <a:pt x="0" y="0"/>
                </a:lnTo>
                <a:lnTo>
                  <a:pt x="0" y="1281005"/>
                </a:lnTo>
                <a:lnTo>
                  <a:pt x="6736203" y="12810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F769ADF-3AB8-4060-89F4-F587C9A4E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52" y="3197704"/>
            <a:ext cx="6400800" cy="9144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Client</a:t>
            </a:r>
          </a:p>
          <a:p>
            <a:pPr lvl="1"/>
            <a:r>
              <a:rPr lang="en-US" dirty="0"/>
              <a:t>Add Subtitle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709D423-B611-4F29-9687-5D05E4074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8040" y="3572764"/>
            <a:ext cx="1965960" cy="365760"/>
          </a:xfrm>
          <a:prstGeom prst="rect">
            <a:avLst/>
          </a:prstGeom>
        </p:spPr>
        <p:txBody>
          <a:bodyPr anchor="ctr"/>
          <a:lstStyle>
            <a:lvl1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8222" rtl="0" eaLnBrk="1" latinLnBrk="0" hangingPunct="1"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Month/Year</a:t>
            </a:r>
          </a:p>
        </p:txBody>
      </p:sp>
    </p:spTree>
    <p:extLst>
      <p:ext uri="{BB962C8B-B14F-4D97-AF65-F5344CB8AC3E}">
        <p14:creationId xmlns:p14="http://schemas.microsoft.com/office/powerpoint/2010/main" val="299549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859968-0963-4BE9-86BE-D9E885B27F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46A8F-0435-416B-802C-1D4676B0E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8" y="1971749"/>
            <a:ext cx="3139446" cy="12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55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ABB9CB0D-EBDD-47EB-A744-E8EE8964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412480" cy="597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59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1C4E13-A599-4458-A6DC-DD4119DB8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08709"/>
            <a:ext cx="9144000" cy="3491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548640" rIns="548640" anchor="ctr"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−"/>
              <a:defRPr sz="1600"/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AD397-03E5-4ABC-8609-D0A7FEDE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9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96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30" r:id="rId3"/>
    <p:sldLayoutId id="2147483731" r:id="rId4"/>
    <p:sldLayoutId id="2147483743" r:id="rId5"/>
    <p:sldLayoutId id="2147483732" r:id="rId6"/>
    <p:sldLayoutId id="214748374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A55412-FB59-4D70-9F9D-74577037FDFE}"/>
              </a:ext>
            </a:extLst>
          </p:cNvPr>
          <p:cNvSpPr/>
          <p:nvPr userDrawn="1"/>
        </p:nvSpPr>
        <p:spPr>
          <a:xfrm>
            <a:off x="-1" y="55101"/>
            <a:ext cx="8449056" cy="597256"/>
          </a:xfrm>
          <a:custGeom>
            <a:avLst/>
            <a:gdLst>
              <a:gd name="connsiteX0" fmla="*/ 0 w 8226167"/>
              <a:gd name="connsiteY0" fmla="*/ 0 h 457201"/>
              <a:gd name="connsiteX1" fmla="*/ 7772400 w 8226167"/>
              <a:gd name="connsiteY1" fmla="*/ 0 h 457201"/>
              <a:gd name="connsiteX2" fmla="*/ 7772400 w 8226167"/>
              <a:gd name="connsiteY2" fmla="*/ 1 h 457201"/>
              <a:gd name="connsiteX3" fmla="*/ 8226167 w 8226167"/>
              <a:gd name="connsiteY3" fmla="*/ 1 h 457201"/>
              <a:gd name="connsiteX4" fmla="*/ 7772400 w 8226167"/>
              <a:gd name="connsiteY4" fmla="*/ 457201 h 457201"/>
              <a:gd name="connsiteX5" fmla="*/ 7772400 w 8226167"/>
              <a:gd name="connsiteY5" fmla="*/ 457200 h 457201"/>
              <a:gd name="connsiteX6" fmla="*/ 0 w 8226167"/>
              <a:gd name="connsiteY6" fmla="*/ 45720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6167" h="457201">
                <a:moveTo>
                  <a:pt x="0" y="0"/>
                </a:moveTo>
                <a:lnTo>
                  <a:pt x="7772400" y="0"/>
                </a:lnTo>
                <a:lnTo>
                  <a:pt x="7772400" y="1"/>
                </a:lnTo>
                <a:lnTo>
                  <a:pt x="8226167" y="1"/>
                </a:lnTo>
                <a:lnTo>
                  <a:pt x="7772400" y="457201"/>
                </a:lnTo>
                <a:lnTo>
                  <a:pt x="777240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8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A99346-5600-4EF0-8FF0-064E6A622400}"/>
              </a:ext>
            </a:extLst>
          </p:cNvPr>
          <p:cNvSpPr/>
          <p:nvPr userDrawn="1"/>
        </p:nvSpPr>
        <p:spPr>
          <a:xfrm>
            <a:off x="-1" y="1"/>
            <a:ext cx="8412480" cy="597258"/>
          </a:xfrm>
          <a:custGeom>
            <a:avLst/>
            <a:gdLst>
              <a:gd name="connsiteX0" fmla="*/ 0 w 8226167"/>
              <a:gd name="connsiteY0" fmla="*/ 0 h 457201"/>
              <a:gd name="connsiteX1" fmla="*/ 7772400 w 8226167"/>
              <a:gd name="connsiteY1" fmla="*/ 0 h 457201"/>
              <a:gd name="connsiteX2" fmla="*/ 7772400 w 8226167"/>
              <a:gd name="connsiteY2" fmla="*/ 1 h 457201"/>
              <a:gd name="connsiteX3" fmla="*/ 8226167 w 8226167"/>
              <a:gd name="connsiteY3" fmla="*/ 1 h 457201"/>
              <a:gd name="connsiteX4" fmla="*/ 7772400 w 8226167"/>
              <a:gd name="connsiteY4" fmla="*/ 457201 h 457201"/>
              <a:gd name="connsiteX5" fmla="*/ 7772400 w 8226167"/>
              <a:gd name="connsiteY5" fmla="*/ 457200 h 457201"/>
              <a:gd name="connsiteX6" fmla="*/ 0 w 8226167"/>
              <a:gd name="connsiteY6" fmla="*/ 45720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6167" h="457201">
                <a:moveTo>
                  <a:pt x="0" y="0"/>
                </a:moveTo>
                <a:lnTo>
                  <a:pt x="7772400" y="0"/>
                </a:lnTo>
                <a:lnTo>
                  <a:pt x="7772400" y="1"/>
                </a:lnTo>
                <a:lnTo>
                  <a:pt x="8226167" y="1"/>
                </a:lnTo>
                <a:lnTo>
                  <a:pt x="7772400" y="457201"/>
                </a:lnTo>
                <a:lnTo>
                  <a:pt x="777240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8" u="sng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05B2C98-A687-451F-83B8-CD9EEBB1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412480" cy="597256"/>
          </a:xfrm>
          <a:prstGeom prst="rect">
            <a:avLst/>
          </a:prstGeom>
        </p:spPr>
        <p:txBody>
          <a:bodyPr vert="horz" wrap="square" lIns="182880" tIns="45720" rIns="18288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173923-C477-47E1-AF29-C86DEDDC37AC}"/>
              </a:ext>
            </a:extLst>
          </p:cNvPr>
          <p:cNvSpPr/>
          <p:nvPr userDrawn="1"/>
        </p:nvSpPr>
        <p:spPr>
          <a:xfrm flipH="1">
            <a:off x="8275320" y="260295"/>
            <a:ext cx="868680" cy="256032"/>
          </a:xfrm>
          <a:custGeom>
            <a:avLst/>
            <a:gdLst>
              <a:gd name="connsiteX0" fmla="*/ 728087 w 914399"/>
              <a:gd name="connsiteY0" fmla="*/ 0 h 256112"/>
              <a:gd name="connsiteX1" fmla="*/ 0 w 914399"/>
              <a:gd name="connsiteY1" fmla="*/ 0 h 256112"/>
              <a:gd name="connsiteX2" fmla="*/ 0 w 914399"/>
              <a:gd name="connsiteY2" fmla="*/ 256112 h 256112"/>
              <a:gd name="connsiteX3" fmla="*/ 728087 w 914399"/>
              <a:gd name="connsiteY3" fmla="*/ 256112 h 256112"/>
              <a:gd name="connsiteX4" fmla="*/ 728087 w 914399"/>
              <a:gd name="connsiteY4" fmla="*/ 256072 h 256112"/>
              <a:gd name="connsiteX5" fmla="*/ 914399 w 914399"/>
              <a:gd name="connsiteY5" fmla="*/ 256072 h 256112"/>
              <a:gd name="connsiteX6" fmla="*/ 728087 w 914399"/>
              <a:gd name="connsiteY6" fmla="*/ 40 h 2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256112">
                <a:moveTo>
                  <a:pt x="728087" y="0"/>
                </a:moveTo>
                <a:lnTo>
                  <a:pt x="0" y="0"/>
                </a:lnTo>
                <a:lnTo>
                  <a:pt x="0" y="256112"/>
                </a:lnTo>
                <a:lnTo>
                  <a:pt x="728087" y="256112"/>
                </a:lnTo>
                <a:lnTo>
                  <a:pt x="728087" y="256072"/>
                </a:lnTo>
                <a:lnTo>
                  <a:pt x="914399" y="256072"/>
                </a:lnTo>
                <a:lnTo>
                  <a:pt x="728087" y="40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8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B3AE-D75A-475D-B6B9-F9C31F554A1E}"/>
              </a:ext>
            </a:extLst>
          </p:cNvPr>
          <p:cNvSpPr txBox="1"/>
          <p:nvPr userDrawn="1"/>
        </p:nvSpPr>
        <p:spPr>
          <a:xfrm>
            <a:off x="8439912" y="270034"/>
            <a:ext cx="684803" cy="237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4" dirty="0">
                <a:solidFill>
                  <a:schemeClr val="tx1"/>
                </a:solidFill>
              </a:rPr>
              <a:t>Figure </a:t>
            </a:r>
            <a:fld id="{633955ED-A441-45DE-93D0-7240A93A5B94}" type="slidenum">
              <a:rPr lang="en-US" sz="904" smtClean="0">
                <a:solidFill>
                  <a:schemeClr val="tx1"/>
                </a:solidFill>
              </a:rPr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1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2" r:id="rId2"/>
    <p:sldLayoutId id="2147483736" r:id="rId3"/>
    <p:sldLayoutId id="2147483737" r:id="rId4"/>
    <p:sldLayoutId id="2147483738" r:id="rId5"/>
    <p:sldLayoutId id="2147483745" r:id="rId6"/>
    <p:sldLayoutId id="2147483739" r:id="rId7"/>
    <p:sldLayoutId id="2147483741" r:id="rId8"/>
    <p:sldLayoutId id="2147483740" r:id="rId9"/>
    <p:sldLayoutId id="2147483744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18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to of gray concrete floor with fogs">
            <a:extLst>
              <a:ext uri="{FF2B5EF4-FFF2-40B4-BE49-F238E27FC236}">
                <a16:creationId xmlns:a16="http://schemas.microsoft.com/office/drawing/2014/main" id="{C5FDACCD-FFAC-4ACF-8D5A-F042D71F5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8" r="1" b="1"/>
          <a:stretch/>
        </p:blipFill>
        <p:spPr bwMode="auto">
          <a:xfrm>
            <a:off x="10" y="5"/>
            <a:ext cx="9143980" cy="5143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B1C36C-8813-4D3F-99E3-5B212DECE3B0}"/>
              </a:ext>
            </a:extLst>
          </p:cNvPr>
          <p:cNvSpPr/>
          <p:nvPr/>
        </p:nvSpPr>
        <p:spPr>
          <a:xfrm>
            <a:off x="0" y="5"/>
            <a:ext cx="9144000" cy="514349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4D8F2E-B298-40D5-9CC2-04671037E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" y="229911"/>
            <a:ext cx="1889937" cy="59693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47385CD-3AB4-45F9-BE6F-E0F8B642C3AF}"/>
              </a:ext>
            </a:extLst>
          </p:cNvPr>
          <p:cNvSpPr/>
          <p:nvPr/>
        </p:nvSpPr>
        <p:spPr>
          <a:xfrm>
            <a:off x="6985827" y="3211366"/>
            <a:ext cx="2157884" cy="416508"/>
          </a:xfrm>
          <a:custGeom>
            <a:avLst/>
            <a:gdLst>
              <a:gd name="connsiteX0" fmla="*/ 355061 w 2157884"/>
              <a:gd name="connsiteY0" fmla="*/ 0 h 416508"/>
              <a:gd name="connsiteX1" fmla="*/ 2157884 w 2157884"/>
              <a:gd name="connsiteY1" fmla="*/ 0 h 416508"/>
              <a:gd name="connsiteX2" fmla="*/ 2157884 w 2157884"/>
              <a:gd name="connsiteY2" fmla="*/ 416508 h 416508"/>
              <a:gd name="connsiteX3" fmla="*/ 355061 w 2157884"/>
              <a:gd name="connsiteY3" fmla="*/ 416508 h 416508"/>
              <a:gd name="connsiteX4" fmla="*/ 0 w 2157884"/>
              <a:gd name="connsiteY4" fmla="*/ 416508 h 4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84" h="416508">
                <a:moveTo>
                  <a:pt x="355061" y="0"/>
                </a:moveTo>
                <a:lnTo>
                  <a:pt x="2157884" y="0"/>
                </a:lnTo>
                <a:lnTo>
                  <a:pt x="2157884" y="416508"/>
                </a:lnTo>
                <a:lnTo>
                  <a:pt x="355061" y="416508"/>
                </a:lnTo>
                <a:lnTo>
                  <a:pt x="0" y="416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1E5947-43CD-4EDE-9D67-092B0E60951F}"/>
              </a:ext>
            </a:extLst>
          </p:cNvPr>
          <p:cNvSpPr/>
          <p:nvPr/>
        </p:nvSpPr>
        <p:spPr>
          <a:xfrm flipV="1">
            <a:off x="0" y="2689107"/>
            <a:ext cx="7341340" cy="1286566"/>
          </a:xfrm>
          <a:custGeom>
            <a:avLst/>
            <a:gdLst>
              <a:gd name="connsiteX0" fmla="*/ 6736203 w 7818118"/>
              <a:gd name="connsiteY0" fmla="*/ 1281007 h 1281007"/>
              <a:gd name="connsiteX1" fmla="*/ 7818118 w 7818118"/>
              <a:gd name="connsiteY1" fmla="*/ 1281007 h 1281007"/>
              <a:gd name="connsiteX2" fmla="*/ 6736204 w 7818118"/>
              <a:gd name="connsiteY2" fmla="*/ 3 h 1281007"/>
              <a:gd name="connsiteX3" fmla="*/ 6736204 w 7818118"/>
              <a:gd name="connsiteY3" fmla="*/ 0 h 1281007"/>
              <a:gd name="connsiteX4" fmla="*/ 0 w 7818118"/>
              <a:gd name="connsiteY4" fmla="*/ 0 h 1281007"/>
              <a:gd name="connsiteX5" fmla="*/ 0 w 7818118"/>
              <a:gd name="connsiteY5" fmla="*/ 1281005 h 1281007"/>
              <a:gd name="connsiteX6" fmla="*/ 6736203 w 7818118"/>
              <a:gd name="connsiteY6" fmla="*/ 1281005 h 12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118" h="1281007">
                <a:moveTo>
                  <a:pt x="6736203" y="1281007"/>
                </a:moveTo>
                <a:lnTo>
                  <a:pt x="7818118" y="1281007"/>
                </a:lnTo>
                <a:lnTo>
                  <a:pt x="6736204" y="3"/>
                </a:lnTo>
                <a:lnTo>
                  <a:pt x="6736204" y="0"/>
                </a:lnTo>
                <a:lnTo>
                  <a:pt x="0" y="0"/>
                </a:lnTo>
                <a:lnTo>
                  <a:pt x="0" y="1281005"/>
                </a:lnTo>
                <a:lnTo>
                  <a:pt x="6736203" y="128100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3112F9-FDF5-433B-B64F-F4ECD2780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Third Way</a:t>
            </a:r>
          </a:p>
          <a:p>
            <a:pPr lvl="1"/>
            <a:r>
              <a:rPr lang="en-US" dirty="0"/>
              <a:t>National Signal 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312BD-25F9-4CB2-A2EB-7913024D4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August 2025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B28805-60A3-471A-BE9F-2C95D16C3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918" y="4182273"/>
            <a:ext cx="6470202" cy="789960"/>
          </a:xfrm>
        </p:spPr>
        <p:txBody>
          <a:bodyPr/>
          <a:lstStyle/>
          <a:p>
            <a:r>
              <a:rPr lang="en-US" dirty="0"/>
              <a:t>n = 2,000 registered voters nationwide</a:t>
            </a:r>
          </a:p>
          <a:p>
            <a:r>
              <a:rPr lang="en-US" dirty="0"/>
              <a:t>Conducted July 12-21, 2025 via online panel</a:t>
            </a:r>
          </a:p>
          <a:p>
            <a:r>
              <a:rPr lang="en-US" dirty="0"/>
              <a:t>Margin of error = +/- 2.2 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80357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33A0D-D64D-08E8-81F6-06B3D397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7">
            <a:extLst>
              <a:ext uri="{FF2B5EF4-FFF2-40B4-BE49-F238E27FC236}">
                <a16:creationId xmlns:a16="http://schemas.microsoft.com/office/drawing/2014/main" id="{84F45A18-2222-2675-0CFD-6894D07B10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6594862"/>
              </p:ext>
            </p:extLst>
          </p:nvPr>
        </p:nvGraphicFramePr>
        <p:xfrm>
          <a:off x="50101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C0C0303F-8081-5A67-D189-34A3E731ACF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40630859"/>
              </p:ext>
            </p:extLst>
          </p:nvPr>
        </p:nvGraphicFramePr>
        <p:xfrm>
          <a:off x="4762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38593AC-A1D9-EEA9-F149-BE05202D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Parties Unpopular, Dems Slightly Moreso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867C9-E085-6770-AC80-C1A293845A69}"/>
              </a:ext>
            </a:extLst>
          </p:cNvPr>
          <p:cNvGrpSpPr/>
          <p:nvPr/>
        </p:nvGrpSpPr>
        <p:grpSpPr>
          <a:xfrm>
            <a:off x="2942314" y="780932"/>
            <a:ext cx="1188702" cy="488994"/>
            <a:chOff x="2949356" y="797044"/>
            <a:chExt cx="1183566" cy="4868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8AF11A-5AAF-E4EB-9E9E-21483D97E09E}"/>
                </a:ext>
              </a:extLst>
            </p:cNvPr>
            <p:cNvGrpSpPr/>
            <p:nvPr/>
          </p:nvGrpSpPr>
          <p:grpSpPr>
            <a:xfrm>
              <a:off x="2949356" y="1006157"/>
              <a:ext cx="1183566" cy="277768"/>
              <a:chOff x="715685" y="1060762"/>
              <a:chExt cx="1183566" cy="27776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9288B26-4FAF-11A7-2AC5-5EEBEAC7888E}"/>
                  </a:ext>
                </a:extLst>
              </p:cNvPr>
              <p:cNvSpPr/>
              <p:nvPr/>
            </p:nvSpPr>
            <p:spPr>
              <a:xfrm>
                <a:off x="715685" y="1130681"/>
                <a:ext cx="137157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27B201-879F-415D-C505-A4D0BB2DBAC2}"/>
                  </a:ext>
                </a:extLst>
              </p:cNvPr>
              <p:cNvSpPr txBox="1"/>
              <p:nvPr/>
            </p:nvSpPr>
            <p:spPr>
              <a:xfrm>
                <a:off x="877818" y="1060762"/>
                <a:ext cx="1021433" cy="2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Unfavorable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478026-C375-9989-6B1A-A1374560C4A7}"/>
                </a:ext>
              </a:extLst>
            </p:cNvPr>
            <p:cNvGrpSpPr/>
            <p:nvPr/>
          </p:nvGrpSpPr>
          <p:grpSpPr>
            <a:xfrm>
              <a:off x="2949356" y="797044"/>
              <a:ext cx="1028076" cy="276999"/>
              <a:chOff x="4861846" y="954632"/>
              <a:chExt cx="1028076" cy="276999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246C462-254E-E574-E7F0-2CF9F131DFDB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086260-57AC-AF35-47F3-C6D36FCF9E53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Favorable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A43071-96B0-4B35-1C1F-EECD6F1DE5B4}"/>
              </a:ext>
            </a:extLst>
          </p:cNvPr>
          <p:cNvGrpSpPr/>
          <p:nvPr/>
        </p:nvGrpSpPr>
        <p:grpSpPr>
          <a:xfrm>
            <a:off x="7538083" y="772771"/>
            <a:ext cx="1188702" cy="488994"/>
            <a:chOff x="2949356" y="797044"/>
            <a:chExt cx="1183566" cy="48688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63378D-2A7E-A946-CC4F-88CEEECC3794}"/>
                </a:ext>
              </a:extLst>
            </p:cNvPr>
            <p:cNvGrpSpPr/>
            <p:nvPr/>
          </p:nvGrpSpPr>
          <p:grpSpPr>
            <a:xfrm>
              <a:off x="2949356" y="1006157"/>
              <a:ext cx="1183566" cy="277768"/>
              <a:chOff x="715685" y="1060762"/>
              <a:chExt cx="1183566" cy="2777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46D5767-7E0A-E527-57F8-726350671C27}"/>
                  </a:ext>
                </a:extLst>
              </p:cNvPr>
              <p:cNvSpPr/>
              <p:nvPr/>
            </p:nvSpPr>
            <p:spPr>
              <a:xfrm>
                <a:off x="715685" y="1130681"/>
                <a:ext cx="137157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B73BF5-22D8-0581-33A8-25301A0566E9}"/>
                  </a:ext>
                </a:extLst>
              </p:cNvPr>
              <p:cNvSpPr txBox="1"/>
              <p:nvPr/>
            </p:nvSpPr>
            <p:spPr>
              <a:xfrm>
                <a:off x="877818" y="1060762"/>
                <a:ext cx="1021433" cy="2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Unfavorable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D6C935-74F6-6EDB-7A49-4B72A41F7518}"/>
                </a:ext>
              </a:extLst>
            </p:cNvPr>
            <p:cNvGrpSpPr/>
            <p:nvPr/>
          </p:nvGrpSpPr>
          <p:grpSpPr>
            <a:xfrm>
              <a:off x="2949356" y="797044"/>
              <a:ext cx="1028076" cy="276999"/>
              <a:chOff x="4861846" y="954632"/>
              <a:chExt cx="1028076" cy="2769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DD0A43-8376-FC8A-814E-40A1DB53E1E9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9B5B6A-8A0E-7284-880E-556CEA34D7C0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Favorable</a:t>
                </a:r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7082A-B980-AFF9-FD82-51E501938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 Favorability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C18E3-877F-8CFF-8594-66A6604B5F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 Favorability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54193D-9810-87A6-C88E-9CF4650C0AED}"/>
              </a:ext>
            </a:extLst>
          </p:cNvPr>
          <p:cNvCxnSpPr>
            <a:cxnSpLocks/>
          </p:cNvCxnSpPr>
          <p:nvPr/>
        </p:nvCxnSpPr>
        <p:spPr>
          <a:xfrm flipV="1">
            <a:off x="2286000" y="1536054"/>
            <a:ext cx="0" cy="3093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075C7A-264B-176B-05FF-5CE7AC070234}"/>
              </a:ext>
            </a:extLst>
          </p:cNvPr>
          <p:cNvCxnSpPr>
            <a:cxnSpLocks/>
          </p:cNvCxnSpPr>
          <p:nvPr/>
        </p:nvCxnSpPr>
        <p:spPr>
          <a:xfrm flipV="1">
            <a:off x="6812280" y="1536054"/>
            <a:ext cx="0" cy="3093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2CFF59B-2E68-73C2-CADC-5D072BD947E0}"/>
              </a:ext>
            </a:extLst>
          </p:cNvPr>
          <p:cNvSpPr/>
          <p:nvPr/>
        </p:nvSpPr>
        <p:spPr>
          <a:xfrm>
            <a:off x="8228365" y="4896638"/>
            <a:ext cx="915635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*split sample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36165-6074-2279-A56B-F2A78A321487}"/>
              </a:ext>
            </a:extLst>
          </p:cNvPr>
          <p:cNvSpPr/>
          <p:nvPr/>
        </p:nvSpPr>
        <p:spPr>
          <a:xfrm>
            <a:off x="4952387" y="1802645"/>
            <a:ext cx="1600200" cy="4936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March Fav/</a:t>
            </a:r>
            <a:r>
              <a:rPr lang="en-US" sz="1200" dirty="0" err="1">
                <a:solidFill>
                  <a:schemeClr val="tx1"/>
                </a:solidFill>
              </a:rPr>
              <a:t>Unfav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</a:rPr>
              <a:t>45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b="1" dirty="0">
                <a:solidFill>
                  <a:schemeClr val="tx1"/>
                </a:solidFill>
              </a:rPr>
              <a:t>51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4FD71-CBF3-3D32-9A51-A9A43F7A3B9D}"/>
              </a:ext>
            </a:extLst>
          </p:cNvPr>
          <p:cNvSpPr/>
          <p:nvPr/>
        </p:nvSpPr>
        <p:spPr>
          <a:xfrm>
            <a:off x="-4354" y="4895567"/>
            <a:ext cx="2120639" cy="247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Darker shade = Stronger intensity</a:t>
            </a:r>
          </a:p>
        </p:txBody>
      </p:sp>
    </p:spTree>
    <p:extLst>
      <p:ext uri="{BB962C8B-B14F-4D97-AF65-F5344CB8AC3E}">
        <p14:creationId xmlns:p14="http://schemas.microsoft.com/office/powerpoint/2010/main" val="265547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5E56E57-3CBF-1E37-73D1-81285B5968C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16363721"/>
              </p:ext>
            </p:extLst>
          </p:nvPr>
        </p:nvGraphicFramePr>
        <p:xfrm>
          <a:off x="476250" y="1408112"/>
          <a:ext cx="3657600" cy="349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098C9311-9EEE-62AC-CEB1-AD587A22277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6820891"/>
              </p:ext>
            </p:extLst>
          </p:nvPr>
        </p:nvGraphicFramePr>
        <p:xfrm>
          <a:off x="5010150" y="1408113"/>
          <a:ext cx="3657600" cy="349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5427067-5417-4E8B-BC25-01B59849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All Voters Have Heard At Least Something About The Bill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80FDD50-E3A2-40DE-AD95-3CE6FE51C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As you may know, (Republicans in Congress just passed/President Trump just signed )* a major budget bill. How much have you heard about this budget and the debate surrounding it? </a:t>
            </a:r>
            <a:endParaRPr lang="en-US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5A46AD-E5F4-4B2D-B9EB-0B48EFC71C6F}"/>
              </a:ext>
            </a:extLst>
          </p:cNvPr>
          <p:cNvCxnSpPr>
            <a:cxnSpLocks/>
          </p:cNvCxnSpPr>
          <p:nvPr/>
        </p:nvCxnSpPr>
        <p:spPr>
          <a:xfrm>
            <a:off x="4572000" y="1629984"/>
            <a:ext cx="0" cy="3008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E5D9BD-2D1C-4FF0-A0C4-D3F9509F023A}"/>
              </a:ext>
            </a:extLst>
          </p:cNvPr>
          <p:cNvSpPr txBox="1"/>
          <p:nvPr/>
        </p:nvSpPr>
        <p:spPr>
          <a:xfrm>
            <a:off x="1106942" y="1545927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Republicans in Congress*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8A9EA4-68E5-4713-9B58-3AFEEA9709B6}"/>
              </a:ext>
            </a:extLst>
          </p:cNvPr>
          <p:cNvSpPr txBox="1"/>
          <p:nvPr/>
        </p:nvSpPr>
        <p:spPr>
          <a:xfrm>
            <a:off x="6004558" y="1526233"/>
            <a:ext cx="166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President Trump*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90F1A-9275-4385-AB35-397841463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Budget Recall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99709-B9CD-19B6-7A21-3DFA7DC489FE}"/>
              </a:ext>
            </a:extLst>
          </p:cNvPr>
          <p:cNvSpPr/>
          <p:nvPr/>
        </p:nvSpPr>
        <p:spPr>
          <a:xfrm>
            <a:off x="8025201" y="4896636"/>
            <a:ext cx="1103187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*Split ½ Sample</a:t>
            </a:r>
          </a:p>
        </p:txBody>
      </p:sp>
    </p:spTree>
    <p:extLst>
      <p:ext uri="{BB962C8B-B14F-4D97-AF65-F5344CB8AC3E}">
        <p14:creationId xmlns:p14="http://schemas.microsoft.com/office/powerpoint/2010/main" val="356672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B7B89-3237-483B-0C55-CB458E4D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0C293A19-91B7-54A9-F1A6-3436E63825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1568835"/>
              </p:ext>
            </p:extLst>
          </p:nvPr>
        </p:nvGraphicFramePr>
        <p:xfrm>
          <a:off x="5010150" y="1408113"/>
          <a:ext cx="3657600" cy="349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443297E-FB1F-44F6-A779-A899F046163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43832977"/>
              </p:ext>
            </p:extLst>
          </p:nvPr>
        </p:nvGraphicFramePr>
        <p:xfrm>
          <a:off x="476250" y="1408113"/>
          <a:ext cx="3657600" cy="349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DBBBB95-DF71-3003-3FB4-11B2B10B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Majorities Oppose Budget Bill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24E97F-0166-977D-04B7-43DEB7F29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(IF HEARD ABOUT BUDGET BILL) </a:t>
            </a:r>
            <a:r>
              <a:rPr lang="en-US" dirty="0"/>
              <a:t>And from what you’ve heard, do you support or oppose (the budget bill passed by Republicans in Congress/Trump’s budget bill)? </a:t>
            </a:r>
            <a:endParaRPr lang="en-US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B9930-4B8E-EF00-008B-B428EB3557DB}"/>
              </a:ext>
            </a:extLst>
          </p:cNvPr>
          <p:cNvCxnSpPr>
            <a:cxnSpLocks/>
          </p:cNvCxnSpPr>
          <p:nvPr/>
        </p:nvCxnSpPr>
        <p:spPr>
          <a:xfrm>
            <a:off x="4572000" y="1629984"/>
            <a:ext cx="0" cy="3008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4D63E6-E7DA-DC14-2A07-17BAC338F605}"/>
              </a:ext>
            </a:extLst>
          </p:cNvPr>
          <p:cNvSpPr txBox="1"/>
          <p:nvPr/>
        </p:nvSpPr>
        <p:spPr>
          <a:xfrm>
            <a:off x="1106942" y="1545927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Republicans in Congress*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C303A-713C-C4DC-B8B1-604BFCBBEDBC}"/>
              </a:ext>
            </a:extLst>
          </p:cNvPr>
          <p:cNvSpPr txBox="1"/>
          <p:nvPr/>
        </p:nvSpPr>
        <p:spPr>
          <a:xfrm>
            <a:off x="6004558" y="1526233"/>
            <a:ext cx="166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President Trump*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6248B-4C0B-0158-F73C-5335BB17A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Budget Support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D9F56-2969-AB01-40B1-BA57A1AF91DF}"/>
              </a:ext>
            </a:extLst>
          </p:cNvPr>
          <p:cNvSpPr/>
          <p:nvPr/>
        </p:nvSpPr>
        <p:spPr>
          <a:xfrm>
            <a:off x="1244730" y="2095217"/>
            <a:ext cx="2120639" cy="247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Darker shade = Stronger intensity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057EB0-3551-A1F6-DBE2-796E1FB0F380}"/>
              </a:ext>
            </a:extLst>
          </p:cNvPr>
          <p:cNvSpPr/>
          <p:nvPr/>
        </p:nvSpPr>
        <p:spPr>
          <a:xfrm>
            <a:off x="5778630" y="2095216"/>
            <a:ext cx="2120639" cy="247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Darker shade = Stronger intensity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5B49-D7DB-98E5-D3C7-6D6A756FB580}"/>
              </a:ext>
            </a:extLst>
          </p:cNvPr>
          <p:cNvSpPr/>
          <p:nvPr/>
        </p:nvSpPr>
        <p:spPr>
          <a:xfrm>
            <a:off x="8025201" y="4896636"/>
            <a:ext cx="1103187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*Split ½ Sample</a:t>
            </a:r>
          </a:p>
        </p:txBody>
      </p:sp>
    </p:spTree>
    <p:extLst>
      <p:ext uri="{BB962C8B-B14F-4D97-AF65-F5344CB8AC3E}">
        <p14:creationId xmlns:p14="http://schemas.microsoft.com/office/powerpoint/2010/main" val="302496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79A2-E36E-4409-B760-0FC616C1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Cuts Stand Out As Major Concern For Budget Bill; GOP Voters Also Concerned By Ballooning Deficit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91C7F-5511-49B7-88C4-67AAB2FEC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Please take a look at some of these critiques and indicate which criticism about the budget bill is most concerning to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2839D-A2C0-40C9-8AC0-7718F3582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OBBB Concerns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CA5FD-5B5C-4548-81E8-491260232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46227"/>
              </p:ext>
            </p:extLst>
          </p:nvPr>
        </p:nvGraphicFramePr>
        <p:xfrm>
          <a:off x="137160" y="1451964"/>
          <a:ext cx="8732520" cy="3493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840">
                  <a:extLst>
                    <a:ext uri="{9D8B030D-6E8A-4147-A177-3AD203B41FA5}">
                      <a16:colId xmlns:a16="http://schemas.microsoft.com/office/drawing/2014/main" val="84438657"/>
                    </a:ext>
                  </a:extLst>
                </a:gridCol>
                <a:gridCol w="2910840">
                  <a:extLst>
                    <a:ext uri="{9D8B030D-6E8A-4147-A177-3AD203B41FA5}">
                      <a16:colId xmlns:a16="http://schemas.microsoft.com/office/drawing/2014/main" val="295625683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1516609190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3378466495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132111021"/>
                    </a:ext>
                  </a:extLst>
                </a:gridCol>
              </a:tblGrid>
              <a:tr h="582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bill cuts nearly $1 trillion from Medicaid over the next 10 years, costing 12 million people their health coverage.</a:t>
                      </a:r>
                    </a:p>
                  </a:txBody>
                  <a:tcPr marR="9183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488" marR="8348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54224"/>
                  </a:ext>
                </a:extLst>
              </a:tr>
              <a:tr h="582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bill increases the national debt by more than $3 trillion over the 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10 years</a:t>
                      </a:r>
                    </a:p>
                  </a:txBody>
                  <a:tcPr marR="9183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488" marR="8348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35165"/>
                  </a:ext>
                </a:extLst>
              </a:tr>
              <a:tr h="582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Most of the tax cuts will go to households making $1 million 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 more per year</a:t>
                      </a:r>
                    </a:p>
                  </a:txBody>
                  <a:tcPr marR="9183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488" marR="8348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828066"/>
                  </a:ext>
                </a:extLst>
              </a:tr>
              <a:tr h="582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Households making less than $50,000 per year will see a reduction in their take-home income</a:t>
                      </a:r>
                    </a:p>
                  </a:txBody>
                  <a:tcPr marR="9183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488" marR="8348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523527"/>
                  </a:ext>
                </a:extLst>
              </a:tr>
              <a:tr h="582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bill could force more than half of American nursing homes to cut staff and a quarter to close entirely</a:t>
                      </a:r>
                    </a:p>
                  </a:txBody>
                  <a:tcPr marR="9183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3488" marR="8348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658277"/>
                  </a:ext>
                </a:extLst>
              </a:tr>
              <a:tr h="582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bill cuts funding for clean energy production and energy efficiency programs, driving up utility bills</a:t>
                      </a:r>
                    </a:p>
                  </a:txBody>
                  <a:tcPr marR="9183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3488" marR="8348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956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C61E92-7383-4D43-B541-A8273225D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45484"/>
              </p:ext>
            </p:extLst>
          </p:nvPr>
        </p:nvGraphicFramePr>
        <p:xfrm>
          <a:off x="5996795" y="1113374"/>
          <a:ext cx="2860575" cy="33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25">
                  <a:extLst>
                    <a:ext uri="{9D8B030D-6E8A-4147-A177-3AD203B41FA5}">
                      <a16:colId xmlns:a16="http://schemas.microsoft.com/office/drawing/2014/main" val="1174999635"/>
                    </a:ext>
                  </a:extLst>
                </a:gridCol>
                <a:gridCol w="953525">
                  <a:extLst>
                    <a:ext uri="{9D8B030D-6E8A-4147-A177-3AD203B41FA5}">
                      <a16:colId xmlns:a16="http://schemas.microsoft.com/office/drawing/2014/main" val="1467880007"/>
                    </a:ext>
                  </a:extLst>
                </a:gridCol>
                <a:gridCol w="953525">
                  <a:extLst>
                    <a:ext uri="{9D8B030D-6E8A-4147-A177-3AD203B41FA5}">
                      <a16:colId xmlns:a16="http://schemas.microsoft.com/office/drawing/2014/main" val="4293845905"/>
                    </a:ext>
                  </a:extLst>
                </a:gridCol>
              </a:tblGrid>
              <a:tr h="3385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Dem</a:t>
                      </a:r>
                    </a:p>
                  </a:txBody>
                  <a:tcPr marL="42842" marR="42842" marT="41744" marB="417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</a:t>
                      </a:r>
                    </a:p>
                  </a:txBody>
                  <a:tcPr marL="42842" marR="42842" marT="41744" marB="417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Rep</a:t>
                      </a:r>
                    </a:p>
                  </a:txBody>
                  <a:tcPr marL="42842" marR="42842" marT="41744" marB="417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108924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CC4E987-FE74-48A2-AC34-C606FE316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08051"/>
              </p:ext>
            </p:extLst>
          </p:nvPr>
        </p:nvGraphicFramePr>
        <p:xfrm>
          <a:off x="3042543" y="1467420"/>
          <a:ext cx="2763897" cy="349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7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93416C-BE97-47F6-96CF-F0F3F1E7D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66706"/>
              </p:ext>
            </p:extLst>
          </p:nvPr>
        </p:nvGraphicFramePr>
        <p:xfrm>
          <a:off x="411480" y="1563231"/>
          <a:ext cx="8138160" cy="3196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746500638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15001814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15019300"/>
                    </a:ext>
                  </a:extLst>
                </a:gridCol>
              </a:tblGrid>
              <a:tr h="106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the wrong priorities</a:t>
                      </a:r>
                    </a:p>
                  </a:txBody>
                  <a:tcPr marL="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2"/>
                          </a:solidFill>
                        </a:rPr>
                        <a:t>+25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30000" b="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92847842"/>
                  </a:ext>
                </a:extLst>
              </a:tr>
              <a:tr h="106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Corrupt</a:t>
                      </a:r>
                    </a:p>
                  </a:txBody>
                  <a:tcPr marL="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2"/>
                          </a:solidFill>
                        </a:rPr>
                        <a:t>+18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30000" b="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8496410"/>
                  </a:ext>
                </a:extLst>
              </a:tr>
              <a:tr h="106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Weak</a:t>
                      </a:r>
                    </a:p>
                  </a:txBody>
                  <a:tcPr marL="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2"/>
                          </a:solidFill>
                        </a:rPr>
                        <a:t>-1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30000" b="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454550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53A677-024E-4DF7-9B6D-7383DA0E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Voters Think Congressional Republicans Have The Wrong Priorities And Are Corrupt, Less Certain They’re “Weak”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068EC-166C-4AA1-BF93-6D3486187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each one, please indicate if you think it describes Republicans in Congress very well, somewhat well, not too well, or not well at all.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00E45-C960-4BCC-8FE9-04622DE6F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Congressional GOP Traits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2C770F-B349-4CEE-A2C3-3A979FC4FB3F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2606040" y="1567729"/>
          <a:ext cx="5120641" cy="319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588A1E-FCD8-4598-B90B-897EFCFC91E8}"/>
              </a:ext>
            </a:extLst>
          </p:cNvPr>
          <p:cNvSpPr txBox="1"/>
          <p:nvPr/>
        </p:nvSpPr>
        <p:spPr>
          <a:xfrm>
            <a:off x="2688336" y="1974711"/>
            <a:ext cx="67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% 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3B0CF-C863-4BB1-9C0A-1E9CC0DB545B}"/>
              </a:ext>
            </a:extLst>
          </p:cNvPr>
          <p:cNvSpPr txBox="1"/>
          <p:nvPr/>
        </p:nvSpPr>
        <p:spPr>
          <a:xfrm>
            <a:off x="6702359" y="1974711"/>
            <a:ext cx="97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% Not 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95C03-12FF-4BAE-87AF-DC6A58055C97}"/>
              </a:ext>
            </a:extLst>
          </p:cNvPr>
          <p:cNvSpPr txBox="1"/>
          <p:nvPr/>
        </p:nvSpPr>
        <p:spPr>
          <a:xfrm>
            <a:off x="7772399" y="1154430"/>
            <a:ext cx="822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Well – Not Well</a:t>
            </a:r>
          </a:p>
        </p:txBody>
      </p:sp>
    </p:spTree>
    <p:extLst>
      <p:ext uri="{BB962C8B-B14F-4D97-AF65-F5344CB8AC3E}">
        <p14:creationId xmlns:p14="http://schemas.microsoft.com/office/powerpoint/2010/main" val="223106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A2CA-242B-A88E-C4C8-36A459B1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B4CF55-9DED-DFB1-DD29-836E5C977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37413"/>
              </p:ext>
            </p:extLst>
          </p:nvPr>
        </p:nvGraphicFramePr>
        <p:xfrm>
          <a:off x="411480" y="1563232"/>
          <a:ext cx="8138160" cy="3196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746500638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15001814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15019300"/>
                    </a:ext>
                  </a:extLst>
                </a:gridCol>
              </a:tblGrid>
              <a:tr h="106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Patriotic</a:t>
                      </a:r>
                    </a:p>
                  </a:txBody>
                  <a:tcPr marL="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3"/>
                          </a:solidFill>
                        </a:rPr>
                        <a:t>+9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30000" b="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82542066"/>
                  </a:ext>
                </a:extLst>
              </a:tr>
              <a:tr h="106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Value hard work</a:t>
                      </a:r>
                    </a:p>
                  </a:txBody>
                  <a:tcPr marL="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3"/>
                          </a:solidFill>
                        </a:rPr>
                        <a:t>0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30000" b="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33382331"/>
                  </a:ext>
                </a:extLst>
              </a:tr>
              <a:tr h="106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Cares about people like you</a:t>
                      </a:r>
                    </a:p>
                  </a:txBody>
                  <a:tcPr marL="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3"/>
                          </a:solidFill>
                        </a:rPr>
                        <a:t>-23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30000" b="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7855355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270354-7176-2BB9-8FFA-3A71BB6E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GOP Has Real Empathy Deficit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25160-788E-2092-224E-B76219A23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each one, please indicate if you think it describes Republicans in Congress very well, somewhat well, not too well, or not well at all.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69C56-EDE8-2813-6B0F-E0B3A8ED8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Congressional GOP Traits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7FA4F2-B3B2-CD9F-8426-83C3335B6DB0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2606040" y="1567729"/>
          <a:ext cx="5120641" cy="319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FA08DA-E22F-89B7-6A8D-9CDD730F8205}"/>
              </a:ext>
            </a:extLst>
          </p:cNvPr>
          <p:cNvSpPr txBox="1"/>
          <p:nvPr/>
        </p:nvSpPr>
        <p:spPr>
          <a:xfrm>
            <a:off x="2678100" y="1955116"/>
            <a:ext cx="67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% 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C72C1-00EB-5A08-EDC5-2B18E126FAF8}"/>
              </a:ext>
            </a:extLst>
          </p:cNvPr>
          <p:cNvSpPr txBox="1"/>
          <p:nvPr/>
        </p:nvSpPr>
        <p:spPr>
          <a:xfrm>
            <a:off x="6702359" y="1955116"/>
            <a:ext cx="97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% Not 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D71B5-EE25-54D3-BA7F-D3531BD0B072}"/>
              </a:ext>
            </a:extLst>
          </p:cNvPr>
          <p:cNvSpPr txBox="1"/>
          <p:nvPr/>
        </p:nvSpPr>
        <p:spPr>
          <a:xfrm>
            <a:off x="7772399" y="1154430"/>
            <a:ext cx="822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Well – Not Well</a:t>
            </a:r>
          </a:p>
        </p:txBody>
      </p:sp>
    </p:spTree>
    <p:extLst>
      <p:ext uri="{BB962C8B-B14F-4D97-AF65-F5344CB8AC3E}">
        <p14:creationId xmlns:p14="http://schemas.microsoft.com/office/powerpoint/2010/main" val="178657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1">
            <a:extLst>
              <a:ext uri="{FF2B5EF4-FFF2-40B4-BE49-F238E27FC236}">
                <a16:creationId xmlns:a16="http://schemas.microsoft.com/office/drawing/2014/main" id="{47B93CDD-0A33-444F-B631-BA5BC85270A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86829750"/>
              </p:ext>
            </p:extLst>
          </p:nvPr>
        </p:nvGraphicFramePr>
        <p:xfrm>
          <a:off x="228600" y="1408113"/>
          <a:ext cx="8824278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5427067-5417-4E8B-BC25-01B59849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Voters Do Not See Congressional Republicans Putting Constituents First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57F84-C396-4EB6-8C8B-DD29D817B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040" y="675051"/>
            <a:ext cx="8549640" cy="463669"/>
          </a:xfrm>
        </p:spPr>
        <p:txBody>
          <a:bodyPr/>
          <a:lstStyle/>
          <a:p>
            <a:pPr algn="ctr"/>
            <a:r>
              <a:rPr lang="en-US" dirty="0"/>
              <a:t>Which of the following statements comes closest to your own view, even if neither is exactly right?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269A6-DA43-460A-8CF8-D7AD0921E066}"/>
              </a:ext>
            </a:extLst>
          </p:cNvPr>
          <p:cNvCxnSpPr>
            <a:cxnSpLocks/>
          </p:cNvCxnSpPr>
          <p:nvPr/>
        </p:nvCxnSpPr>
        <p:spPr>
          <a:xfrm flipH="1" flipV="1">
            <a:off x="1388012" y="1794511"/>
            <a:ext cx="45720" cy="25800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78C53F8-888E-4E51-874D-5B842F37D5DE}"/>
              </a:ext>
            </a:extLst>
          </p:cNvPr>
          <p:cNvGrpSpPr/>
          <p:nvPr/>
        </p:nvGrpSpPr>
        <p:grpSpPr>
          <a:xfrm>
            <a:off x="799271" y="1032600"/>
            <a:ext cx="7545458" cy="830997"/>
            <a:chOff x="594702" y="1376933"/>
            <a:chExt cx="7545458" cy="8309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66C558-F156-452E-85C4-7ED8FE3FC318}"/>
                </a:ext>
              </a:extLst>
            </p:cNvPr>
            <p:cNvGrpSpPr/>
            <p:nvPr/>
          </p:nvGrpSpPr>
          <p:grpSpPr>
            <a:xfrm>
              <a:off x="594702" y="1376933"/>
              <a:ext cx="3726983" cy="830997"/>
              <a:chOff x="594702" y="1376933"/>
              <a:chExt cx="3726983" cy="83099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106525-5E80-4F33-A7FF-A9A97535144C}"/>
                  </a:ext>
                </a:extLst>
              </p:cNvPr>
              <p:cNvSpPr txBox="1"/>
              <p:nvPr/>
            </p:nvSpPr>
            <p:spPr>
              <a:xfrm>
                <a:off x="775238" y="1376933"/>
                <a:ext cx="35464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Most Republicans in Congress </a:t>
                </a:r>
                <a:r>
                  <a:rPr lang="en-US" sz="1200" b="1" dirty="0">
                    <a:solidFill>
                      <a:schemeClr val="tx2"/>
                    </a:solidFill>
                  </a:rPr>
                  <a:t>blindly follow Trump/are so scared of Trump </a:t>
                </a:r>
                <a:r>
                  <a:rPr lang="en-US" sz="1200" dirty="0"/>
                  <a:t>that they do what he says instead of representing their constituents' interests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D61876D-2E68-4C68-8A71-1CBBE9075800}"/>
                  </a:ext>
                </a:extLst>
              </p:cNvPr>
              <p:cNvSpPr/>
              <p:nvPr/>
            </p:nvSpPr>
            <p:spPr>
              <a:xfrm>
                <a:off x="594702" y="1441407"/>
                <a:ext cx="136818" cy="13775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en-US" sz="1816">
                  <a:solidFill>
                    <a:srgbClr val="C5B8A9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2A1157-418B-4FCC-9CA5-D6CBA9B2B72F}"/>
                </a:ext>
              </a:extLst>
            </p:cNvPr>
            <p:cNvGrpSpPr/>
            <p:nvPr/>
          </p:nvGrpSpPr>
          <p:grpSpPr>
            <a:xfrm>
              <a:off x="4432861" y="1376933"/>
              <a:ext cx="3707299" cy="646331"/>
              <a:chOff x="4432861" y="1376933"/>
              <a:chExt cx="3707299" cy="6463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7C3F8A-863B-4680-9063-BD71602458CE}"/>
                  </a:ext>
                </a:extLst>
              </p:cNvPr>
              <p:cNvSpPr txBox="1"/>
              <p:nvPr/>
            </p:nvSpPr>
            <p:spPr>
              <a:xfrm>
                <a:off x="4617719" y="1376933"/>
                <a:ext cx="35224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Most Republicans in Congress are clear about their values and priorities and try to </a:t>
                </a:r>
                <a:r>
                  <a:rPr lang="en-US" sz="1200" b="1" dirty="0">
                    <a:solidFill>
                      <a:schemeClr val="accent5"/>
                    </a:solidFill>
                  </a:rPr>
                  <a:t>put their constituents' interests first. 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896B5A1-AC19-4DCE-8858-F269E1B66232}"/>
                  </a:ext>
                </a:extLst>
              </p:cNvPr>
              <p:cNvSpPr/>
              <p:nvPr/>
            </p:nvSpPr>
            <p:spPr>
              <a:xfrm>
                <a:off x="4432861" y="1441407"/>
                <a:ext cx="136818" cy="13775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en-US" sz="1816">
                  <a:solidFill>
                    <a:srgbClr val="C5B8A9"/>
                  </a:solidFill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E28053-0D07-5DBA-76AA-7FE25E143FF0}"/>
              </a:ext>
            </a:extLst>
          </p:cNvPr>
          <p:cNvCxnSpPr>
            <a:cxnSpLocks/>
          </p:cNvCxnSpPr>
          <p:nvPr/>
        </p:nvCxnSpPr>
        <p:spPr>
          <a:xfrm flipV="1">
            <a:off x="5705010" y="1794511"/>
            <a:ext cx="0" cy="25800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95ED378-10A3-2F31-AB82-6061F80D9EBB}"/>
              </a:ext>
            </a:extLst>
          </p:cNvPr>
          <p:cNvSpPr/>
          <p:nvPr/>
        </p:nvSpPr>
        <p:spPr>
          <a:xfrm>
            <a:off x="7915955" y="1678931"/>
            <a:ext cx="962231" cy="324580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8928FA-C9C0-FE35-8AE3-11A2C9A24E62}"/>
              </a:ext>
            </a:extLst>
          </p:cNvPr>
          <p:cNvCxnSpPr>
            <a:cxnSpLocks/>
          </p:cNvCxnSpPr>
          <p:nvPr/>
        </p:nvCxnSpPr>
        <p:spPr>
          <a:xfrm flipV="1">
            <a:off x="7835704" y="1794510"/>
            <a:ext cx="0" cy="25800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Left 23">
            <a:extLst>
              <a:ext uri="{FF2B5EF4-FFF2-40B4-BE49-F238E27FC236}">
                <a16:creationId xmlns:a16="http://schemas.microsoft.com/office/drawing/2014/main" id="{AE1A5A4D-6A41-C810-4622-36121E7B3609}"/>
              </a:ext>
            </a:extLst>
          </p:cNvPr>
          <p:cNvSpPr/>
          <p:nvPr/>
        </p:nvSpPr>
        <p:spPr>
          <a:xfrm>
            <a:off x="7762061" y="1657610"/>
            <a:ext cx="1261415" cy="589448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Voted for Trump, term worse than expected</a:t>
            </a:r>
          </a:p>
        </p:txBody>
      </p:sp>
    </p:spTree>
    <p:extLst>
      <p:ext uri="{BB962C8B-B14F-4D97-AF65-F5344CB8AC3E}">
        <p14:creationId xmlns:p14="http://schemas.microsoft.com/office/powerpoint/2010/main" val="29268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A677-024E-4DF7-9B6D-7383DA0E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Democrats Have Edge On Health Care, GOP On Border/Security; Big Segments Don’t Trust Either Party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068EC-166C-4AA1-BF93-6D3486187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782505"/>
            <a:ext cx="5852160" cy="463669"/>
          </a:xfrm>
        </p:spPr>
        <p:txBody>
          <a:bodyPr/>
          <a:lstStyle/>
          <a:p>
            <a:r>
              <a:rPr lang="en-US" dirty="0"/>
              <a:t>After each, please indicate which party you think would be better at handling that issue - Democrats in Congress or Republicans in Congress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00E45-C960-4BCC-8FE9-04622DE6F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Issue Better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2C770F-B349-4CEE-A2C3-3A979FC4FB3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94409467"/>
              </p:ext>
            </p:extLst>
          </p:nvPr>
        </p:nvGraphicFramePr>
        <p:xfrm>
          <a:off x="503238" y="1408113"/>
          <a:ext cx="7223442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588A1E-FCD8-4598-B90B-897EFCFC91E8}"/>
              </a:ext>
            </a:extLst>
          </p:cNvPr>
          <p:cNvSpPr txBox="1"/>
          <p:nvPr/>
        </p:nvSpPr>
        <p:spPr>
          <a:xfrm>
            <a:off x="2057400" y="1364145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% Democrats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3B0CF-C863-4BB1-9C0A-1E9CC0DB545B}"/>
              </a:ext>
            </a:extLst>
          </p:cNvPr>
          <p:cNvSpPr txBox="1"/>
          <p:nvPr/>
        </p:nvSpPr>
        <p:spPr>
          <a:xfrm>
            <a:off x="6309360" y="1335750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3"/>
                </a:solidFill>
              </a:rPr>
              <a:t>% Republicans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93492-01B1-965E-9B97-C102FB3F8FAF}"/>
              </a:ext>
            </a:extLst>
          </p:cNvPr>
          <p:cNvSpPr/>
          <p:nvPr/>
        </p:nvSpPr>
        <p:spPr>
          <a:xfrm>
            <a:off x="8228365" y="4949190"/>
            <a:ext cx="915635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*split sample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FCEC65-301C-CA0A-85EC-36A480D0C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74532"/>
              </p:ext>
            </p:extLst>
          </p:nvPr>
        </p:nvGraphicFramePr>
        <p:xfrm>
          <a:off x="7949302" y="1544096"/>
          <a:ext cx="424904" cy="3267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904">
                  <a:extLst>
                    <a:ext uri="{9D8B030D-6E8A-4147-A177-3AD203B41FA5}">
                      <a16:colId xmlns:a16="http://schemas.microsoft.com/office/drawing/2014/main" val="3528549833"/>
                    </a:ext>
                  </a:extLst>
                </a:gridCol>
              </a:tblGrid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+38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12041670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+25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4634117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+24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7354659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+21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8864799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94195689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37488339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7974037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7619448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68882163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48502127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-31</a:t>
                      </a:r>
                    </a:p>
                  </a:txBody>
                  <a:tcPr marL="11232" marR="11232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608594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4F9235-0755-84A8-EB15-EFD06B6CD3D5}"/>
              </a:ext>
            </a:extLst>
          </p:cNvPr>
          <p:cNvSpPr txBox="1"/>
          <p:nvPr/>
        </p:nvSpPr>
        <p:spPr>
          <a:xfrm>
            <a:off x="7986037" y="992199"/>
            <a:ext cx="880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510AF-AF31-313E-C540-11336B0C8CBB}"/>
              </a:ext>
            </a:extLst>
          </p:cNvPr>
          <p:cNvSpPr txBox="1"/>
          <p:nvPr/>
        </p:nvSpPr>
        <p:spPr>
          <a:xfrm>
            <a:off x="7903430" y="1228141"/>
            <a:ext cx="509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Total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26136E-D65B-14E2-336B-C6647E621167}"/>
              </a:ext>
            </a:extLst>
          </p:cNvPr>
          <p:cNvSpPr txBox="1"/>
          <p:nvPr/>
        </p:nvSpPr>
        <p:spPr>
          <a:xfrm>
            <a:off x="8468990" y="122564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314B139-91D2-4E38-FD64-29B8B444E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92898"/>
              </p:ext>
            </p:extLst>
          </p:nvPr>
        </p:nvGraphicFramePr>
        <p:xfrm>
          <a:off x="8473730" y="1546326"/>
          <a:ext cx="424904" cy="3267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904">
                  <a:extLst>
                    <a:ext uri="{9D8B030D-6E8A-4147-A177-3AD203B41FA5}">
                      <a16:colId xmlns:a16="http://schemas.microsoft.com/office/drawing/2014/main" val="3528549833"/>
                    </a:ext>
                  </a:extLst>
                </a:gridCol>
              </a:tblGrid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+50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12041670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+22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4634117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+32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7354659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+32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8864799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94195689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37488339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7974037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76194485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68882163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48502127"/>
                  </a:ext>
                </a:extLst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15000" b="1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6085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92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Microphone Shallow Focus Photography">
            <a:extLst>
              <a:ext uri="{FF2B5EF4-FFF2-40B4-BE49-F238E27FC236}">
                <a16:creationId xmlns:a16="http://schemas.microsoft.com/office/drawing/2014/main" id="{23425FBB-E42B-4CE9-A05F-5C4678FA8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216" b="16095"/>
          <a:stretch/>
        </p:blipFill>
        <p:spPr bwMode="auto">
          <a:xfrm>
            <a:off x="-1" y="12"/>
            <a:ext cx="9144001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B2B282-4925-467F-84EF-1B9364AE2895}"/>
              </a:ext>
            </a:extLst>
          </p:cNvPr>
          <p:cNvSpPr/>
          <p:nvPr/>
        </p:nvSpPr>
        <p:spPr>
          <a:xfrm>
            <a:off x="-2" y="12"/>
            <a:ext cx="9144000" cy="514807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D83F29-5AEB-4AE0-97B1-563FF72AFFA4}"/>
              </a:ext>
            </a:extLst>
          </p:cNvPr>
          <p:cNvSpPr/>
          <p:nvPr/>
        </p:nvSpPr>
        <p:spPr>
          <a:xfrm flipV="1">
            <a:off x="-1" y="2801342"/>
            <a:ext cx="6987289" cy="1054944"/>
          </a:xfrm>
          <a:custGeom>
            <a:avLst/>
            <a:gdLst>
              <a:gd name="connsiteX0" fmla="*/ 6099048 w 7013448"/>
              <a:gd name="connsiteY0" fmla="*/ 1050386 h 1050386"/>
              <a:gd name="connsiteX1" fmla="*/ 7013448 w 7013448"/>
              <a:gd name="connsiteY1" fmla="*/ 1050386 h 1050386"/>
              <a:gd name="connsiteX2" fmla="*/ 6099048 w 7013448"/>
              <a:gd name="connsiteY2" fmla="*/ 0 h 1050386"/>
              <a:gd name="connsiteX3" fmla="*/ 6099048 w 7013448"/>
              <a:gd name="connsiteY3" fmla="*/ 5 h 1050386"/>
              <a:gd name="connsiteX4" fmla="*/ 0 w 7013448"/>
              <a:gd name="connsiteY4" fmla="*/ 5 h 1050386"/>
              <a:gd name="connsiteX5" fmla="*/ 0 w 7013448"/>
              <a:gd name="connsiteY5" fmla="*/ 1050381 h 1050386"/>
              <a:gd name="connsiteX6" fmla="*/ 6099048 w 7013448"/>
              <a:gd name="connsiteY6" fmla="*/ 1050381 h 105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3448" h="1050386">
                <a:moveTo>
                  <a:pt x="6099048" y="1050386"/>
                </a:moveTo>
                <a:lnTo>
                  <a:pt x="7013448" y="1050386"/>
                </a:lnTo>
                <a:lnTo>
                  <a:pt x="6099048" y="0"/>
                </a:lnTo>
                <a:lnTo>
                  <a:pt x="6099048" y="5"/>
                </a:lnTo>
                <a:lnTo>
                  <a:pt x="0" y="5"/>
                </a:lnTo>
                <a:lnTo>
                  <a:pt x="0" y="1050381"/>
                </a:lnTo>
                <a:lnTo>
                  <a:pt x="6099048" y="1050381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36075-6CA3-4B9E-B068-CA4862014886}"/>
              </a:ext>
            </a:extLst>
          </p:cNvPr>
          <p:cNvSpPr txBox="1"/>
          <p:nvPr/>
        </p:nvSpPr>
        <p:spPr>
          <a:xfrm>
            <a:off x="0" y="3096976"/>
            <a:ext cx="6041389" cy="4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</a:rPr>
              <a:t>MaxDiff</a:t>
            </a:r>
            <a:endParaRPr lang="en-US" sz="241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7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A54A-8666-D80A-7EED-9DD7B4B0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 err="1"/>
              <a:t>MaxDiff</a:t>
            </a:r>
            <a:r>
              <a:rPr lang="en-US" dirty="0"/>
              <a:t> &amp; TURF Data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EFFDFD-1F96-A863-4E78-B67B748DDBDC}"/>
              </a:ext>
            </a:extLst>
          </p:cNvPr>
          <p:cNvCxnSpPr>
            <a:cxnSpLocks/>
          </p:cNvCxnSpPr>
          <p:nvPr/>
        </p:nvCxnSpPr>
        <p:spPr>
          <a:xfrm>
            <a:off x="4572000" y="880093"/>
            <a:ext cx="0" cy="403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E9E252-107E-71FE-7C6B-64AF0B94A922}"/>
              </a:ext>
            </a:extLst>
          </p:cNvPr>
          <p:cNvSpPr txBox="1"/>
          <p:nvPr/>
        </p:nvSpPr>
        <p:spPr>
          <a:xfrm>
            <a:off x="859937" y="77654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MAXDIFF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62553-C376-FB50-4975-D35E53154DF9}"/>
              </a:ext>
            </a:extLst>
          </p:cNvPr>
          <p:cNvSpPr txBox="1"/>
          <p:nvPr/>
        </p:nvSpPr>
        <p:spPr>
          <a:xfrm>
            <a:off x="5357983" y="77654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TURF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33050F-E7A8-399F-50CC-64878CCBE912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2581884"/>
          <a:ext cx="3882990" cy="1222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1495">
                  <a:extLst>
                    <a:ext uri="{9D8B030D-6E8A-4147-A177-3AD203B41FA5}">
                      <a16:colId xmlns:a16="http://schemas.microsoft.com/office/drawing/2014/main" val="3785259152"/>
                    </a:ext>
                  </a:extLst>
                </a:gridCol>
                <a:gridCol w="1941495">
                  <a:extLst>
                    <a:ext uri="{9D8B030D-6E8A-4147-A177-3AD203B41FA5}">
                      <a16:colId xmlns:a16="http://schemas.microsoft.com/office/drawing/2014/main" val="295625683"/>
                    </a:ext>
                  </a:extLst>
                </a:gridCol>
              </a:tblGrid>
              <a:tr h="3489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Message</a:t>
                      </a:r>
                    </a:p>
                  </a:txBody>
                  <a:tcPr marL="38947" marR="38947" marT="41744" marB="417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MaxDiff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Score</a:t>
                      </a:r>
                    </a:p>
                  </a:txBody>
                  <a:tcPr marL="38947" marR="38947" marT="41744" marB="41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520512"/>
                  </a:ext>
                </a:extLst>
              </a:tr>
              <a:tr h="291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 Cuts</a:t>
                      </a:r>
                    </a:p>
                  </a:txBody>
                  <a:tcPr marL="5773" marR="577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54224"/>
                  </a:ext>
                </a:extLst>
              </a:tr>
              <a:tr h="291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Give in to Trump</a:t>
                      </a:r>
                    </a:p>
                  </a:txBody>
                  <a:tcPr marL="5773" marR="577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4520"/>
                  </a:ext>
                </a:extLst>
              </a:tr>
              <a:tr h="291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</a:t>
                      </a:r>
                    </a:p>
                  </a:txBody>
                  <a:tcPr marL="5773" marR="577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351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345FB6-2F89-7490-2486-C053CF8435C6}"/>
              </a:ext>
            </a:extLst>
          </p:cNvPr>
          <p:cNvSpPr txBox="1"/>
          <p:nvPr/>
        </p:nvSpPr>
        <p:spPr>
          <a:xfrm>
            <a:off x="131295" y="1143303"/>
            <a:ext cx="4363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MaxDiff</a:t>
            </a:r>
            <a:r>
              <a:rPr lang="en-US" sz="1200" dirty="0"/>
              <a:t> scores are normed to 100, where 100 represents the mean average message performance. Any score above 100 is </a:t>
            </a:r>
            <a:r>
              <a:rPr lang="en-US" sz="1200" b="1" i="1" dirty="0"/>
              <a:t>above</a:t>
            </a:r>
            <a:r>
              <a:rPr lang="en-US" sz="1200" dirty="0"/>
              <a:t> average, while any score below 100 is </a:t>
            </a:r>
            <a:r>
              <a:rPr lang="en-US" sz="1200" b="1" i="1" dirty="0"/>
              <a:t>below</a:t>
            </a:r>
            <a:r>
              <a:rPr lang="en-US" sz="1200" dirty="0"/>
              <a:t> average. A score of 300 is 3 times </a:t>
            </a:r>
            <a:r>
              <a:rPr lang="en-US" sz="1200" b="1" i="1" dirty="0"/>
              <a:t>stronger</a:t>
            </a:r>
            <a:r>
              <a:rPr lang="en-US" sz="1200" dirty="0"/>
              <a:t> than average, while a score of 25 is 4 times </a:t>
            </a:r>
            <a:r>
              <a:rPr lang="en-US" sz="1200" b="1" i="1" dirty="0"/>
              <a:t>weaker</a:t>
            </a:r>
            <a:r>
              <a:rPr lang="en-US" sz="1200" dirty="0"/>
              <a:t> average.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C7D7E-99FE-620F-8D59-741692F7152A}"/>
              </a:ext>
            </a:extLst>
          </p:cNvPr>
          <p:cNvSpPr/>
          <p:nvPr/>
        </p:nvSpPr>
        <p:spPr>
          <a:xfrm>
            <a:off x="459888" y="4227591"/>
            <a:ext cx="3726178" cy="690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The higher the score over 100, the better it performs compared to a normed average and the lower the score under 100, the worse it performs.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01213E-BB28-77E3-8C70-BB01689A7C73}"/>
              </a:ext>
            </a:extLst>
          </p:cNvPr>
          <p:cNvGraphicFramePr>
            <a:graphicFrameLocks noGrp="1"/>
          </p:cNvGraphicFramePr>
          <p:nvPr/>
        </p:nvGraphicFramePr>
        <p:xfrm>
          <a:off x="4879532" y="2571750"/>
          <a:ext cx="3882980" cy="1222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308">
                  <a:extLst>
                    <a:ext uri="{9D8B030D-6E8A-4147-A177-3AD203B41FA5}">
                      <a16:colId xmlns:a16="http://schemas.microsoft.com/office/drawing/2014/main" val="3785259152"/>
                    </a:ext>
                  </a:extLst>
                </a:gridCol>
                <a:gridCol w="747345">
                  <a:extLst>
                    <a:ext uri="{9D8B030D-6E8A-4147-A177-3AD203B41FA5}">
                      <a16:colId xmlns:a16="http://schemas.microsoft.com/office/drawing/2014/main" val="2542441367"/>
                    </a:ext>
                  </a:extLst>
                </a:gridCol>
                <a:gridCol w="1294327">
                  <a:extLst>
                    <a:ext uri="{9D8B030D-6E8A-4147-A177-3AD203B41FA5}">
                      <a16:colId xmlns:a16="http://schemas.microsoft.com/office/drawing/2014/main" val="295625683"/>
                    </a:ext>
                  </a:extLst>
                </a:gridCol>
              </a:tblGrid>
              <a:tr h="3489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Message</a:t>
                      </a:r>
                    </a:p>
                  </a:txBody>
                  <a:tcPr marL="38947" marR="38947" marT="41744" marB="417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Step</a:t>
                      </a:r>
                    </a:p>
                  </a:txBody>
                  <a:tcPr marL="38947" marR="38947" marT="41744" marB="41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% Reach at Step</a:t>
                      </a:r>
                    </a:p>
                  </a:txBody>
                  <a:tcPr marL="38947" marR="38947" marT="41744" marB="41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520512"/>
                  </a:ext>
                </a:extLst>
              </a:tr>
              <a:tr h="291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 Cuts</a:t>
                      </a:r>
                    </a:p>
                  </a:txBody>
                  <a:tcPr marL="5773" marR="577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54224"/>
                  </a:ext>
                </a:extLst>
              </a:tr>
              <a:tr h="291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Bankrupt Us</a:t>
                      </a:r>
                    </a:p>
                  </a:txBody>
                  <a:tcPr marL="5773" marR="577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4520"/>
                  </a:ext>
                </a:extLst>
              </a:tr>
              <a:tr h="291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Give in to Trump</a:t>
                      </a:r>
                    </a:p>
                  </a:txBody>
                  <a:tcPr marL="5773" marR="577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351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EFE49F-820B-7216-F14D-C5D75E288C13}"/>
              </a:ext>
            </a:extLst>
          </p:cNvPr>
          <p:cNvSpPr txBox="1"/>
          <p:nvPr/>
        </p:nvSpPr>
        <p:spPr>
          <a:xfrm>
            <a:off x="4685383" y="1151814"/>
            <a:ext cx="42712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TURF identifies what “bundles” of messages “reach” the most respondents possible with an average </a:t>
            </a:r>
            <a:r>
              <a:rPr lang="en-US" sz="1200" dirty="0" err="1"/>
              <a:t>MaxDiff</a:t>
            </a:r>
            <a:r>
              <a:rPr lang="en-US" sz="1200" dirty="0"/>
              <a:t> score of 150. It accounts for correlation between messages to find a uniquely strong combination. A high “% reach at step” means the message combination appeals to a large share of the selected audience.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86BFC-ABBA-C1CB-6BD8-19D5E9D0C7A5}"/>
              </a:ext>
            </a:extLst>
          </p:cNvPr>
          <p:cNvSpPr/>
          <p:nvPr/>
        </p:nvSpPr>
        <p:spPr>
          <a:xfrm>
            <a:off x="4957934" y="4227591"/>
            <a:ext cx="3726178" cy="690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Each “step’s” top reaching message is listed, and the next step is the top reaching message.</a:t>
            </a:r>
          </a:p>
        </p:txBody>
      </p:sp>
    </p:spTree>
    <p:extLst>
      <p:ext uri="{BB962C8B-B14F-4D97-AF65-F5344CB8AC3E}">
        <p14:creationId xmlns:p14="http://schemas.microsoft.com/office/powerpoint/2010/main" val="38940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A3AD-C0FA-4961-8273-BE505F64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92D2-01A4-43D8-B357-6B1FCEDE6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80111"/>
            <a:ext cx="9144000" cy="371994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Trump’s standing has declined and he’s clearly underwater now.</a:t>
            </a:r>
          </a:p>
          <a:p>
            <a:endParaRPr lang="en-US" dirty="0"/>
          </a:p>
          <a:p>
            <a:r>
              <a:rPr lang="en-US" dirty="0"/>
              <a:t>The Republican Party’s favorability has dropped, but the Democratic Party’s remains worse</a:t>
            </a:r>
          </a:p>
          <a:p>
            <a:pPr lvl="1"/>
            <a:endParaRPr lang="en-US" dirty="0"/>
          </a:p>
          <a:p>
            <a:r>
              <a:rPr lang="en-US" dirty="0"/>
              <a:t>The GOP budget bill is quite unpopular, especially among Independents;</a:t>
            </a:r>
          </a:p>
          <a:p>
            <a:endParaRPr lang="en-US" dirty="0"/>
          </a:p>
          <a:p>
            <a:r>
              <a:rPr lang="en-US" dirty="0"/>
              <a:t>Attacks on Congressional GOP land hardest when tied to the budget bill;</a:t>
            </a:r>
          </a:p>
          <a:p>
            <a:pPr lvl="1"/>
            <a:r>
              <a:rPr lang="en-US" dirty="0"/>
              <a:t>Medicaid cuts really stand out</a:t>
            </a:r>
          </a:p>
          <a:p>
            <a:pPr lvl="1"/>
            <a:r>
              <a:rPr lang="en-US" dirty="0"/>
              <a:t>Bankrupting America also a big problem, particularly for some Trump voters</a:t>
            </a:r>
          </a:p>
          <a:p>
            <a:pPr lvl="1"/>
            <a:endParaRPr lang="en-US" dirty="0"/>
          </a:p>
          <a:p>
            <a:r>
              <a:rPr lang="en-US" dirty="0"/>
              <a:t>Democrats need a vision to be agents of change. Stopping self-serving politicians, protecting Social Security, and rewarding hard work meet the moment.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7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81A7840-5F2F-49F3-9B3B-654B97D563E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32506683"/>
              </p:ext>
            </p:extLst>
          </p:nvPr>
        </p:nvGraphicFramePr>
        <p:xfrm>
          <a:off x="503238" y="1340881"/>
          <a:ext cx="8137525" cy="348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CF10DC-D896-4E03-83C8-13A562B54F42}"/>
              </a:ext>
            </a:extLst>
          </p:cNvPr>
          <p:cNvCxnSpPr/>
          <p:nvPr/>
        </p:nvCxnSpPr>
        <p:spPr>
          <a:xfrm>
            <a:off x="5532120" y="1189598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4B0BBB-55A8-444F-B9F4-2A54C6AF1D09}"/>
              </a:ext>
            </a:extLst>
          </p:cNvPr>
          <p:cNvGraphicFramePr>
            <a:graphicFrameLocks noGrp="1"/>
          </p:cNvGraphicFramePr>
          <p:nvPr/>
        </p:nvGraphicFramePr>
        <p:xfrm>
          <a:off x="8234148" y="1499451"/>
          <a:ext cx="406932" cy="3171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932">
                  <a:extLst>
                    <a:ext uri="{9D8B030D-6E8A-4147-A177-3AD203B41FA5}">
                      <a16:colId xmlns:a16="http://schemas.microsoft.com/office/drawing/2014/main" val="3528549833"/>
                    </a:ext>
                  </a:extLst>
                </a:gridCol>
              </a:tblGrid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041670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34117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78242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055189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852660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01800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031527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374658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276162"/>
                  </a:ext>
                </a:extLst>
              </a:tr>
              <a:tr h="17965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806594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384807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27194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738109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045022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583887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03034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28277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E8FF88E-90AC-49B3-A6C6-4455CE9B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Effective Attacks Focus On The Items In The Budget Bill, Especially Medicaid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FE0E28-7809-4B97-A286-A80089AE8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dirty="0"/>
              <a:t>Mean Score = Average </a:t>
            </a:r>
            <a:r>
              <a:rPr lang="en-US" sz="1100" dirty="0" err="1"/>
              <a:t>MaxDiff</a:t>
            </a:r>
            <a:r>
              <a:rPr lang="en-US" sz="1100" dirty="0"/>
              <a:t> score indexed to 100. Scores above 100 perform better than average, below 100 are less than average.</a:t>
            </a:r>
            <a:endParaRPr lang="en-US" sz="11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398AD-18D4-4055-80AD-EE901B0CA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MaxDiff</a:t>
            </a:r>
            <a:r>
              <a:rPr lang="en-US" dirty="0"/>
              <a:t> Frames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099AA-A453-4BCE-91BB-F250307E4431}"/>
              </a:ext>
            </a:extLst>
          </p:cNvPr>
          <p:cNvSpPr txBox="1"/>
          <p:nvPr/>
        </p:nvSpPr>
        <p:spPr>
          <a:xfrm>
            <a:off x="4371160" y="4832884"/>
            <a:ext cx="2321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Average message performance</a:t>
            </a:r>
          </a:p>
        </p:txBody>
      </p:sp>
    </p:spTree>
    <p:extLst>
      <p:ext uri="{BB962C8B-B14F-4D97-AF65-F5344CB8AC3E}">
        <p14:creationId xmlns:p14="http://schemas.microsoft.com/office/powerpoint/2010/main" val="3223776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CEBA81-BE03-BDF5-4FCE-2AFDD5615AFA}"/>
              </a:ext>
            </a:extLst>
          </p:cNvPr>
          <p:cNvSpPr/>
          <p:nvPr/>
        </p:nvSpPr>
        <p:spPr>
          <a:xfrm>
            <a:off x="1578363" y="1565659"/>
            <a:ext cx="2079674" cy="291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8977CB-BF90-2823-32B2-DEF5F52CDC12}"/>
              </a:ext>
            </a:extLst>
          </p:cNvPr>
          <p:cNvGrpSpPr/>
          <p:nvPr/>
        </p:nvGrpSpPr>
        <p:grpSpPr>
          <a:xfrm>
            <a:off x="3935908" y="1641757"/>
            <a:ext cx="1963999" cy="3493018"/>
            <a:chOff x="1468852" y="1510369"/>
            <a:chExt cx="1963999" cy="349301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D062CE-3A6C-AD73-173E-B6452543A79B}"/>
                </a:ext>
              </a:extLst>
            </p:cNvPr>
            <p:cNvCxnSpPr/>
            <p:nvPr/>
          </p:nvCxnSpPr>
          <p:spPr>
            <a:xfrm>
              <a:off x="2453540" y="1510369"/>
              <a:ext cx="0" cy="329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1AF86F-1094-648B-CC77-F4E14FE489A0}"/>
                </a:ext>
              </a:extLst>
            </p:cNvPr>
            <p:cNvSpPr txBox="1"/>
            <p:nvPr/>
          </p:nvSpPr>
          <p:spPr>
            <a:xfrm>
              <a:off x="1468852" y="4757166"/>
              <a:ext cx="1963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message performance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5C1580-925D-F762-E351-A920987907CA}"/>
              </a:ext>
            </a:extLst>
          </p:cNvPr>
          <p:cNvGrpSpPr/>
          <p:nvPr/>
        </p:nvGrpSpPr>
        <p:grpSpPr>
          <a:xfrm>
            <a:off x="6449712" y="1629264"/>
            <a:ext cx="1963999" cy="3517245"/>
            <a:chOff x="1514624" y="1428750"/>
            <a:chExt cx="1963999" cy="351724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C7FA6D-4624-9717-9AB5-A6E4E2EDC321}"/>
                </a:ext>
              </a:extLst>
            </p:cNvPr>
            <p:cNvCxnSpPr/>
            <p:nvPr/>
          </p:nvCxnSpPr>
          <p:spPr>
            <a:xfrm>
              <a:off x="2456757" y="1428750"/>
              <a:ext cx="0" cy="329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4F831A-5576-7631-613C-6139F4CA7CAF}"/>
                </a:ext>
              </a:extLst>
            </p:cNvPr>
            <p:cNvSpPr txBox="1"/>
            <p:nvPr/>
          </p:nvSpPr>
          <p:spPr>
            <a:xfrm>
              <a:off x="1514624" y="4699774"/>
              <a:ext cx="1963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message performance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947CCF-916D-6A0F-158F-62769F181FB6}"/>
              </a:ext>
            </a:extLst>
          </p:cNvPr>
          <p:cNvGrpSpPr/>
          <p:nvPr/>
        </p:nvGrpSpPr>
        <p:grpSpPr>
          <a:xfrm>
            <a:off x="1491921" y="1586360"/>
            <a:ext cx="1963999" cy="3548923"/>
            <a:chOff x="1471541" y="1499507"/>
            <a:chExt cx="1963999" cy="35489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C8C9E1-5211-2083-064D-820575DFA944}"/>
                </a:ext>
              </a:extLst>
            </p:cNvPr>
            <p:cNvCxnSpPr/>
            <p:nvPr/>
          </p:nvCxnSpPr>
          <p:spPr>
            <a:xfrm>
              <a:off x="2402780" y="1499507"/>
              <a:ext cx="0" cy="329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46F33E-2162-1BA3-079B-CD063B0D0F30}"/>
                </a:ext>
              </a:extLst>
            </p:cNvPr>
            <p:cNvSpPr txBox="1"/>
            <p:nvPr/>
          </p:nvSpPr>
          <p:spPr>
            <a:xfrm>
              <a:off x="1471541" y="4802209"/>
              <a:ext cx="1963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message performance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4F8D64-52BA-9978-5C8C-A605C88F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Bill Items Top Concern Across Partisanship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2E04B11-A413-43D7-E610-7878689DF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838" y="785813"/>
            <a:ext cx="5851525" cy="463550"/>
          </a:xfrm>
        </p:spPr>
        <p:txBody>
          <a:bodyPr/>
          <a:lstStyle/>
          <a:p>
            <a:r>
              <a:rPr lang="en-US" sz="1100" dirty="0"/>
              <a:t>Mean Score = Average </a:t>
            </a:r>
            <a:r>
              <a:rPr lang="en-US" sz="1100" dirty="0" err="1"/>
              <a:t>MaxDiff</a:t>
            </a:r>
            <a:r>
              <a:rPr lang="en-US" sz="1100" dirty="0"/>
              <a:t> score indexed to 100. Scores above 100 perform better than average, below 100 are less than average.</a:t>
            </a:r>
            <a:endParaRPr lang="en-US" sz="1100" b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D0E387-600C-17EC-766E-9474697D4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100"/>
            <a:ext cx="2743200" cy="433388"/>
          </a:xfrm>
        </p:spPr>
        <p:txBody>
          <a:bodyPr/>
          <a:lstStyle/>
          <a:p>
            <a:r>
              <a:rPr lang="en-US" dirty="0" err="1"/>
              <a:t>MaxDiff</a:t>
            </a:r>
            <a:r>
              <a:rPr lang="en-US" dirty="0"/>
              <a:t> Frames By Party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475F9-E1CF-1638-BFC7-BFFF16FB50FE}"/>
              </a:ext>
            </a:extLst>
          </p:cNvPr>
          <p:cNvSpPr txBox="1"/>
          <p:nvPr/>
        </p:nvSpPr>
        <p:spPr>
          <a:xfrm>
            <a:off x="1578363" y="1275979"/>
            <a:ext cx="208794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Democrats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A31B91-7B14-75F5-CD84-CA57CF938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70627"/>
              </p:ext>
            </p:extLst>
          </p:nvPr>
        </p:nvGraphicFramePr>
        <p:xfrm>
          <a:off x="99813" y="1531890"/>
          <a:ext cx="1443378" cy="336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378">
                  <a:extLst>
                    <a:ext uri="{9D8B030D-6E8A-4147-A177-3AD203B41FA5}">
                      <a16:colId xmlns:a16="http://schemas.microsoft.com/office/drawing/2014/main" val="3421130821"/>
                    </a:ext>
                  </a:extLst>
                </a:gridCol>
              </a:tblGrid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 Cuts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37873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Bankrupt 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745326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Rural Hospitals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30131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581939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Give in to Trump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315875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Deportations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050056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Tariff Chaos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76642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Corruption Schemes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422930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 Listening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482714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94167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6BC20F5-5CBB-3AD4-0C95-9FE13B774AF6}"/>
              </a:ext>
            </a:extLst>
          </p:cNvPr>
          <p:cNvSpPr txBox="1"/>
          <p:nvPr/>
        </p:nvSpPr>
        <p:spPr>
          <a:xfrm>
            <a:off x="4084997" y="1260100"/>
            <a:ext cx="206360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Independents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8A9732-D02C-662B-FDD5-8D553878FD04}"/>
              </a:ext>
            </a:extLst>
          </p:cNvPr>
          <p:cNvSpPr txBox="1"/>
          <p:nvPr/>
        </p:nvSpPr>
        <p:spPr>
          <a:xfrm>
            <a:off x="6587937" y="1249363"/>
            <a:ext cx="2063608" cy="282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Republicans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364D9F-BFA6-74CD-3D85-0D3B39BF9969}"/>
              </a:ext>
            </a:extLst>
          </p:cNvPr>
          <p:cNvCxnSpPr>
            <a:cxnSpLocks/>
          </p:cNvCxnSpPr>
          <p:nvPr/>
        </p:nvCxnSpPr>
        <p:spPr>
          <a:xfrm>
            <a:off x="4084996" y="1604413"/>
            <a:ext cx="0" cy="319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53ACF0-6FBA-D989-5B0C-F2C6733A8A63}"/>
              </a:ext>
            </a:extLst>
          </p:cNvPr>
          <p:cNvCxnSpPr>
            <a:cxnSpLocks/>
          </p:cNvCxnSpPr>
          <p:nvPr/>
        </p:nvCxnSpPr>
        <p:spPr>
          <a:xfrm>
            <a:off x="1592015" y="1604413"/>
            <a:ext cx="0" cy="319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FA1F2A-5863-C134-EB39-E51B67C12DA6}"/>
              </a:ext>
            </a:extLst>
          </p:cNvPr>
          <p:cNvCxnSpPr>
            <a:cxnSpLocks/>
          </p:cNvCxnSpPr>
          <p:nvPr/>
        </p:nvCxnSpPr>
        <p:spPr>
          <a:xfrm>
            <a:off x="6564819" y="1604413"/>
            <a:ext cx="0" cy="319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5325D7-E721-93C8-0536-74D1993BB5CD}"/>
              </a:ext>
            </a:extLst>
          </p:cNvPr>
          <p:cNvSpPr/>
          <p:nvPr/>
        </p:nvSpPr>
        <p:spPr>
          <a:xfrm>
            <a:off x="1586636" y="1882629"/>
            <a:ext cx="2079674" cy="291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E8AF46-3239-96D0-BFDC-00FC934BD3A2}"/>
              </a:ext>
            </a:extLst>
          </p:cNvPr>
          <p:cNvSpPr/>
          <p:nvPr/>
        </p:nvSpPr>
        <p:spPr>
          <a:xfrm>
            <a:off x="1586636" y="2249031"/>
            <a:ext cx="2079674" cy="291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8055CEF1-7774-C32F-4A27-1BC9DD0AA6E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35390771"/>
              </p:ext>
            </p:extLst>
          </p:nvPr>
        </p:nvGraphicFramePr>
        <p:xfrm>
          <a:off x="781086" y="1549784"/>
          <a:ext cx="302281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24B28D-E51D-72E6-7788-43BC3CA2986A}"/>
              </a:ext>
            </a:extLst>
          </p:cNvPr>
          <p:cNvSpPr/>
          <p:nvPr/>
        </p:nvSpPr>
        <p:spPr>
          <a:xfrm>
            <a:off x="4079966" y="1574664"/>
            <a:ext cx="2079674" cy="291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558B7B-EB93-0B40-C6F4-DD346A3DEECB}"/>
              </a:ext>
            </a:extLst>
          </p:cNvPr>
          <p:cNvSpPr/>
          <p:nvPr/>
        </p:nvSpPr>
        <p:spPr>
          <a:xfrm>
            <a:off x="4079966" y="1905543"/>
            <a:ext cx="2079674" cy="291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8C8D4-71C4-5B83-18C2-067BD00B9FCB}"/>
              </a:ext>
            </a:extLst>
          </p:cNvPr>
          <p:cNvSpPr/>
          <p:nvPr/>
        </p:nvSpPr>
        <p:spPr>
          <a:xfrm>
            <a:off x="4068930" y="2267056"/>
            <a:ext cx="2079674" cy="291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D4A78522-DD8D-98D6-6C11-2B3C40F37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457922"/>
              </p:ext>
            </p:extLst>
          </p:nvPr>
        </p:nvGraphicFramePr>
        <p:xfrm>
          <a:off x="3276975" y="1560729"/>
          <a:ext cx="302281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34CDEA-0097-B911-5954-FEED95374CFB}"/>
              </a:ext>
            </a:extLst>
          </p:cNvPr>
          <p:cNvSpPr/>
          <p:nvPr/>
        </p:nvSpPr>
        <p:spPr>
          <a:xfrm>
            <a:off x="6564819" y="1586360"/>
            <a:ext cx="2079674" cy="2910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576DD4-9D2C-04EF-5239-45355D863BAD}"/>
              </a:ext>
            </a:extLst>
          </p:cNvPr>
          <p:cNvSpPr/>
          <p:nvPr/>
        </p:nvSpPr>
        <p:spPr>
          <a:xfrm>
            <a:off x="6563465" y="1905542"/>
            <a:ext cx="2079674" cy="2910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AC3FF3-777E-559B-3CA7-D6D9CD431DB8}"/>
              </a:ext>
            </a:extLst>
          </p:cNvPr>
          <p:cNvSpPr/>
          <p:nvPr/>
        </p:nvSpPr>
        <p:spPr>
          <a:xfrm>
            <a:off x="6557286" y="2265504"/>
            <a:ext cx="2079674" cy="2910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B949CB11-5B32-0FC0-CD0C-7B52E824B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381599"/>
              </p:ext>
            </p:extLst>
          </p:nvPr>
        </p:nvGraphicFramePr>
        <p:xfrm>
          <a:off x="5753899" y="1575880"/>
          <a:ext cx="302281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720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67728-68BC-A79B-AA83-4C40A7FB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97164B3-B2E4-83CE-3CF4-CD9B7DADFFF6}"/>
              </a:ext>
            </a:extLst>
          </p:cNvPr>
          <p:cNvSpPr/>
          <p:nvPr/>
        </p:nvSpPr>
        <p:spPr>
          <a:xfrm>
            <a:off x="1578363" y="1565659"/>
            <a:ext cx="2079674" cy="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4D4A89-3F45-2644-E715-AEC9EC5E3200}"/>
              </a:ext>
            </a:extLst>
          </p:cNvPr>
          <p:cNvGrpSpPr/>
          <p:nvPr/>
        </p:nvGrpSpPr>
        <p:grpSpPr>
          <a:xfrm>
            <a:off x="3935908" y="1641757"/>
            <a:ext cx="1963999" cy="3493018"/>
            <a:chOff x="1468852" y="1510369"/>
            <a:chExt cx="1963999" cy="349301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B9D59-5BD6-1A56-9E53-4FA7156737B2}"/>
                </a:ext>
              </a:extLst>
            </p:cNvPr>
            <p:cNvCxnSpPr/>
            <p:nvPr/>
          </p:nvCxnSpPr>
          <p:spPr>
            <a:xfrm>
              <a:off x="2453540" y="1510369"/>
              <a:ext cx="0" cy="329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444CEF-88BF-425A-CEFD-D65C8EEFBD73}"/>
                </a:ext>
              </a:extLst>
            </p:cNvPr>
            <p:cNvSpPr txBox="1"/>
            <p:nvPr/>
          </p:nvSpPr>
          <p:spPr>
            <a:xfrm>
              <a:off x="1468852" y="4757166"/>
              <a:ext cx="1963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message performance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2A07F6-C9E9-4722-0B9D-C61A6D657D62}"/>
              </a:ext>
            </a:extLst>
          </p:cNvPr>
          <p:cNvGrpSpPr/>
          <p:nvPr/>
        </p:nvGrpSpPr>
        <p:grpSpPr>
          <a:xfrm>
            <a:off x="6464811" y="1620421"/>
            <a:ext cx="1963999" cy="3517245"/>
            <a:chOff x="1514624" y="1428750"/>
            <a:chExt cx="1963999" cy="351724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8B978A-D69C-C81A-D4C6-9627515194BB}"/>
                </a:ext>
              </a:extLst>
            </p:cNvPr>
            <p:cNvCxnSpPr/>
            <p:nvPr/>
          </p:nvCxnSpPr>
          <p:spPr>
            <a:xfrm>
              <a:off x="2456757" y="1428750"/>
              <a:ext cx="0" cy="329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9F1F78-40F3-4554-1C74-31EE543E8C09}"/>
                </a:ext>
              </a:extLst>
            </p:cNvPr>
            <p:cNvSpPr txBox="1"/>
            <p:nvPr/>
          </p:nvSpPr>
          <p:spPr>
            <a:xfrm>
              <a:off x="1514624" y="4699774"/>
              <a:ext cx="1963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message performance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272C6-8D59-02D9-C941-01024E2CB5D9}"/>
              </a:ext>
            </a:extLst>
          </p:cNvPr>
          <p:cNvGrpSpPr/>
          <p:nvPr/>
        </p:nvGrpSpPr>
        <p:grpSpPr>
          <a:xfrm>
            <a:off x="1491921" y="1586360"/>
            <a:ext cx="1963999" cy="3548923"/>
            <a:chOff x="1471541" y="1499507"/>
            <a:chExt cx="1963999" cy="35489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8098DD-45D0-E865-DE53-36CE37EBFD58}"/>
                </a:ext>
              </a:extLst>
            </p:cNvPr>
            <p:cNvCxnSpPr/>
            <p:nvPr/>
          </p:nvCxnSpPr>
          <p:spPr>
            <a:xfrm>
              <a:off x="2402780" y="1499507"/>
              <a:ext cx="0" cy="329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FEB0C-380F-B378-5306-3A1F9E99E6A0}"/>
                </a:ext>
              </a:extLst>
            </p:cNvPr>
            <p:cNvSpPr txBox="1"/>
            <p:nvPr/>
          </p:nvSpPr>
          <p:spPr>
            <a:xfrm>
              <a:off x="1471541" y="4802209"/>
              <a:ext cx="1963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8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message performance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F7D64B-80FF-924F-6176-BB334F28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Stamp Cuts Also Stand Out Among Black Voters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14E35C-C7B5-E05D-8AA8-D9275DCFA8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838" y="785813"/>
            <a:ext cx="5851525" cy="463550"/>
          </a:xfrm>
        </p:spPr>
        <p:txBody>
          <a:bodyPr/>
          <a:lstStyle/>
          <a:p>
            <a:r>
              <a:rPr lang="en-US" sz="1100" dirty="0"/>
              <a:t>Mean Score = Average </a:t>
            </a:r>
            <a:r>
              <a:rPr lang="en-US" sz="1100" dirty="0" err="1"/>
              <a:t>MaxDiff</a:t>
            </a:r>
            <a:r>
              <a:rPr lang="en-US" sz="1100" dirty="0"/>
              <a:t> score indexed to 100. Scores above 100 perform better than average, below 100 are less than average.</a:t>
            </a:r>
            <a:endParaRPr lang="en-US" sz="1100" b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58A80-6C0C-1109-CC36-2E50CBD91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00100"/>
            <a:ext cx="2743200" cy="433388"/>
          </a:xfrm>
        </p:spPr>
        <p:txBody>
          <a:bodyPr/>
          <a:lstStyle/>
          <a:p>
            <a:r>
              <a:rPr lang="en-US" dirty="0" err="1"/>
              <a:t>MaxDiff</a:t>
            </a:r>
            <a:r>
              <a:rPr lang="en-US" dirty="0"/>
              <a:t> Frames By 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674D8-D94C-5FA3-DB6B-090A972B7FAA}"/>
              </a:ext>
            </a:extLst>
          </p:cNvPr>
          <p:cNvSpPr txBox="1"/>
          <p:nvPr/>
        </p:nvSpPr>
        <p:spPr>
          <a:xfrm>
            <a:off x="1592015" y="1284268"/>
            <a:ext cx="2066022" cy="281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</a:t>
            </a:r>
            <a:r>
              <a:rPr lang="en-US" sz="1200" b="1" dirty="0">
                <a:solidFill>
                  <a:srgbClr val="262626"/>
                </a:solidFill>
                <a:latin typeface="Arial" panose="020B0604020202020204"/>
              </a:rPr>
              <a:t>White Voters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E859CE-565E-866C-92C6-D46FD818D6D2}"/>
              </a:ext>
            </a:extLst>
          </p:cNvPr>
          <p:cNvGraphicFramePr>
            <a:graphicFrameLocks noGrp="1"/>
          </p:cNvGraphicFramePr>
          <p:nvPr/>
        </p:nvGraphicFramePr>
        <p:xfrm>
          <a:off x="99813" y="1531890"/>
          <a:ext cx="1443378" cy="336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378">
                  <a:extLst>
                    <a:ext uri="{9D8B030D-6E8A-4147-A177-3AD203B41FA5}">
                      <a16:colId xmlns:a16="http://schemas.microsoft.com/office/drawing/2014/main" val="3421130821"/>
                    </a:ext>
                  </a:extLst>
                </a:gridCol>
              </a:tblGrid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 Cuts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37873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Bankrupt 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745326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Rural Hospitals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30131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581939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Give in to Trump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315875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Deportations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050056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Tariff Chaos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76642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Corruption Schemes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422930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 Listening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482714"/>
                  </a:ext>
                </a:extLst>
              </a:tr>
              <a:tr h="336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94167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E740781-5F8D-2BDF-4863-9F16708BDE40}"/>
              </a:ext>
            </a:extLst>
          </p:cNvPr>
          <p:cNvSpPr txBox="1"/>
          <p:nvPr/>
        </p:nvSpPr>
        <p:spPr>
          <a:xfrm>
            <a:off x="4068930" y="1281606"/>
            <a:ext cx="2085541" cy="28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Black</a:t>
            </a:r>
            <a:r>
              <a:rPr lang="en-US" sz="1200" b="1" dirty="0">
                <a:solidFill>
                  <a:srgbClr val="262626"/>
                </a:solidFill>
                <a:latin typeface="Arial" panose="020B0604020202020204"/>
              </a:rPr>
              <a:t> Voters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642232-6401-8C03-E22E-55A8D6A85458}"/>
              </a:ext>
            </a:extLst>
          </p:cNvPr>
          <p:cNvSpPr txBox="1"/>
          <p:nvPr/>
        </p:nvSpPr>
        <p:spPr>
          <a:xfrm>
            <a:off x="6561734" y="1289082"/>
            <a:ext cx="2056933" cy="28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</a:t>
            </a:r>
            <a:r>
              <a:rPr lang="en-US" sz="1200" b="1" dirty="0">
                <a:solidFill>
                  <a:srgbClr val="262626"/>
                </a:solidFill>
                <a:latin typeface="Arial" panose="020B0604020202020204"/>
              </a:rPr>
              <a:t>Hispanic Voters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DF47C2-C0FF-232D-5B9C-92093889423E}"/>
              </a:ext>
            </a:extLst>
          </p:cNvPr>
          <p:cNvCxnSpPr>
            <a:cxnSpLocks/>
          </p:cNvCxnSpPr>
          <p:nvPr/>
        </p:nvCxnSpPr>
        <p:spPr>
          <a:xfrm>
            <a:off x="4084996" y="1604413"/>
            <a:ext cx="0" cy="319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DA9C04-A491-D863-C660-AF42FEB0CE3E}"/>
              </a:ext>
            </a:extLst>
          </p:cNvPr>
          <p:cNvCxnSpPr>
            <a:cxnSpLocks/>
          </p:cNvCxnSpPr>
          <p:nvPr/>
        </p:nvCxnSpPr>
        <p:spPr>
          <a:xfrm>
            <a:off x="1592015" y="1604413"/>
            <a:ext cx="0" cy="319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59B5D5-FDF7-7404-C19D-B507546AB5DC}"/>
              </a:ext>
            </a:extLst>
          </p:cNvPr>
          <p:cNvCxnSpPr>
            <a:cxnSpLocks/>
          </p:cNvCxnSpPr>
          <p:nvPr/>
        </p:nvCxnSpPr>
        <p:spPr>
          <a:xfrm>
            <a:off x="6564819" y="1604413"/>
            <a:ext cx="0" cy="319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EA26F6-A4AC-E991-4456-BAB66311716E}"/>
              </a:ext>
            </a:extLst>
          </p:cNvPr>
          <p:cNvSpPr/>
          <p:nvPr/>
        </p:nvSpPr>
        <p:spPr>
          <a:xfrm>
            <a:off x="1586636" y="1882629"/>
            <a:ext cx="2079674" cy="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6A0A67-E4FF-DCF8-400E-2169EA878DA9}"/>
              </a:ext>
            </a:extLst>
          </p:cNvPr>
          <p:cNvSpPr/>
          <p:nvPr/>
        </p:nvSpPr>
        <p:spPr>
          <a:xfrm>
            <a:off x="1586636" y="2249031"/>
            <a:ext cx="2079674" cy="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B24C5B-123C-31D7-8BCF-C389EAE72846}"/>
              </a:ext>
            </a:extLst>
          </p:cNvPr>
          <p:cNvSpPr/>
          <p:nvPr/>
        </p:nvSpPr>
        <p:spPr>
          <a:xfrm>
            <a:off x="4079966" y="1574664"/>
            <a:ext cx="2079674" cy="291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8F0FF-2646-F8A5-0C27-3765F2F68E1F}"/>
              </a:ext>
            </a:extLst>
          </p:cNvPr>
          <p:cNvSpPr/>
          <p:nvPr/>
        </p:nvSpPr>
        <p:spPr>
          <a:xfrm>
            <a:off x="4072687" y="2596282"/>
            <a:ext cx="2079674" cy="291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4F7020-25BD-CAB4-FE45-4F577A51D500}"/>
              </a:ext>
            </a:extLst>
          </p:cNvPr>
          <p:cNvSpPr/>
          <p:nvPr/>
        </p:nvSpPr>
        <p:spPr>
          <a:xfrm>
            <a:off x="4068930" y="2267056"/>
            <a:ext cx="2079674" cy="291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4DA826-9833-25B8-78F9-7D7B15C251F8}"/>
              </a:ext>
            </a:extLst>
          </p:cNvPr>
          <p:cNvSpPr/>
          <p:nvPr/>
        </p:nvSpPr>
        <p:spPr>
          <a:xfrm>
            <a:off x="6564819" y="1591620"/>
            <a:ext cx="2079674" cy="2910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9062A6-E2A5-6A15-09AB-2890A530798D}"/>
              </a:ext>
            </a:extLst>
          </p:cNvPr>
          <p:cNvSpPr/>
          <p:nvPr/>
        </p:nvSpPr>
        <p:spPr>
          <a:xfrm>
            <a:off x="6563465" y="1939997"/>
            <a:ext cx="2079674" cy="2910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A54E3A4-4A4B-D523-D96D-D33930464F4D}"/>
              </a:ext>
            </a:extLst>
          </p:cNvPr>
          <p:cNvSpPr/>
          <p:nvPr/>
        </p:nvSpPr>
        <p:spPr>
          <a:xfrm>
            <a:off x="6557286" y="2265504"/>
            <a:ext cx="2079674" cy="2910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8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3EAD3C5-7C65-C846-5E66-DD62767A039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13538440"/>
              </p:ext>
            </p:extLst>
          </p:nvPr>
        </p:nvGraphicFramePr>
        <p:xfrm>
          <a:off x="781086" y="1549784"/>
          <a:ext cx="302281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4205B597-1BEA-DBA6-5A2D-1B8081AFC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21716"/>
              </p:ext>
            </p:extLst>
          </p:nvPr>
        </p:nvGraphicFramePr>
        <p:xfrm>
          <a:off x="3276975" y="1560729"/>
          <a:ext cx="302281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D2911D52-33AB-5AD2-E5A3-9015D4D52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73231"/>
              </p:ext>
            </p:extLst>
          </p:nvPr>
        </p:nvGraphicFramePr>
        <p:xfrm>
          <a:off x="5753899" y="1575880"/>
          <a:ext cx="302281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7081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ite Jigsaw Puzzle Illustration">
            <a:extLst>
              <a:ext uri="{FF2B5EF4-FFF2-40B4-BE49-F238E27FC236}">
                <a16:creationId xmlns:a16="http://schemas.microsoft.com/office/drawing/2014/main" id="{A496F2F2-63D3-48C6-92C3-717149455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" b="21816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4361E1-4D0C-41FF-B204-DC6B363E2FAA}"/>
              </a:ext>
            </a:extLst>
          </p:cNvPr>
          <p:cNvSpPr/>
          <p:nvPr/>
        </p:nvSpPr>
        <p:spPr>
          <a:xfrm>
            <a:off x="-2" y="12"/>
            <a:ext cx="9144000" cy="514807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303759-A06C-4350-8824-C3F541BF6727}"/>
              </a:ext>
            </a:extLst>
          </p:cNvPr>
          <p:cNvSpPr/>
          <p:nvPr/>
        </p:nvSpPr>
        <p:spPr>
          <a:xfrm flipV="1">
            <a:off x="-1" y="2801342"/>
            <a:ext cx="6987289" cy="1054944"/>
          </a:xfrm>
          <a:custGeom>
            <a:avLst/>
            <a:gdLst>
              <a:gd name="connsiteX0" fmla="*/ 6099048 w 7013448"/>
              <a:gd name="connsiteY0" fmla="*/ 1050386 h 1050386"/>
              <a:gd name="connsiteX1" fmla="*/ 7013448 w 7013448"/>
              <a:gd name="connsiteY1" fmla="*/ 1050386 h 1050386"/>
              <a:gd name="connsiteX2" fmla="*/ 6099048 w 7013448"/>
              <a:gd name="connsiteY2" fmla="*/ 0 h 1050386"/>
              <a:gd name="connsiteX3" fmla="*/ 6099048 w 7013448"/>
              <a:gd name="connsiteY3" fmla="*/ 5 h 1050386"/>
              <a:gd name="connsiteX4" fmla="*/ 0 w 7013448"/>
              <a:gd name="connsiteY4" fmla="*/ 5 h 1050386"/>
              <a:gd name="connsiteX5" fmla="*/ 0 w 7013448"/>
              <a:gd name="connsiteY5" fmla="*/ 1050381 h 1050386"/>
              <a:gd name="connsiteX6" fmla="*/ 6099048 w 7013448"/>
              <a:gd name="connsiteY6" fmla="*/ 1050381 h 105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3448" h="1050386">
                <a:moveTo>
                  <a:pt x="6099048" y="1050386"/>
                </a:moveTo>
                <a:lnTo>
                  <a:pt x="7013448" y="1050386"/>
                </a:lnTo>
                <a:lnTo>
                  <a:pt x="6099048" y="0"/>
                </a:lnTo>
                <a:lnTo>
                  <a:pt x="6099048" y="5"/>
                </a:lnTo>
                <a:lnTo>
                  <a:pt x="0" y="5"/>
                </a:lnTo>
                <a:lnTo>
                  <a:pt x="0" y="1050381"/>
                </a:lnTo>
                <a:lnTo>
                  <a:pt x="6099048" y="1050381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F86B0-C905-4FB1-8693-4C80CEE6584C}"/>
              </a:ext>
            </a:extLst>
          </p:cNvPr>
          <p:cNvSpPr txBox="1"/>
          <p:nvPr/>
        </p:nvSpPr>
        <p:spPr>
          <a:xfrm>
            <a:off x="0" y="3096976"/>
            <a:ext cx="6041389" cy="4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Policy Proposals</a:t>
            </a:r>
            <a:endParaRPr lang="en-US" sz="241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2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4D85-0224-E1D6-DA3C-B7B404F35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91DBCD-1764-F304-0558-E6BA6F04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Policy Ideas: Stop Self-Serving Politicians, Strengthen SS, And Reward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17F6B-2848-8E92-7F12-7C2330C1A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06305D3-E2E9-5C76-18BE-6299A9B8046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08073084"/>
              </p:ext>
            </p:extLst>
          </p:nvPr>
        </p:nvGraphicFramePr>
        <p:xfrm>
          <a:off x="4983480" y="1408113"/>
          <a:ext cx="397764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4A38182-2088-63BD-E6C0-B769B8A59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54687"/>
              </p:ext>
            </p:extLst>
          </p:nvPr>
        </p:nvGraphicFramePr>
        <p:xfrm>
          <a:off x="320040" y="1408112"/>
          <a:ext cx="4663440" cy="3511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3218164599"/>
                    </a:ext>
                  </a:extLst>
                </a:gridCol>
              </a:tblGrid>
              <a:tr h="866991">
                <a:tc>
                  <a:txBody>
                    <a:bodyPr/>
                    <a:lstStyle/>
                    <a:p>
                      <a:pPr marL="9144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*Strengthen disclosure rules and conflict of interest laws to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prevent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any politician or their family from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profiting off of the office 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while they are still serving.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430600"/>
                  </a:ext>
                </a:extLst>
              </a:tr>
              <a:tr h="910575">
                <a:tc>
                  <a:txBody>
                    <a:bodyPr/>
                    <a:lstStyle/>
                    <a:p>
                      <a:pPr marL="9144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*Make it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illegal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for members of Congress to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trade stocks 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 ensure they can’t get rich from confidential insider information or make decisions that enrich themselves.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153691"/>
                  </a:ext>
                </a:extLst>
              </a:tr>
              <a:tr h="866991">
                <a:tc>
                  <a:txBody>
                    <a:bodyPr/>
                    <a:lstStyle/>
                    <a:p>
                      <a:pPr marL="9144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Eliminate taxes on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Social Security 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benefits and make the wealthiest pay their fair share into the Social Security system to strengthen it.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084718"/>
                  </a:ext>
                </a:extLst>
              </a:tr>
              <a:tr h="866991">
                <a:tc>
                  <a:txBody>
                    <a:bodyPr/>
                    <a:lstStyle/>
                    <a:p>
                      <a:pPr marL="9144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Reward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people who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work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hard for a living by letting them keep more of the money they earn, while ending tax breaks for billionaires and big corporations.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616641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E487F2-E31C-E7A7-F30F-865A0CB22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0" y="785049"/>
            <a:ext cx="5852160" cy="463669"/>
          </a:xfrm>
        </p:spPr>
        <p:txBody>
          <a:bodyPr/>
          <a:lstStyle/>
          <a:p>
            <a:r>
              <a:rPr lang="en-US" dirty="0"/>
              <a:t>Please indicate how much you support the policy on a 0 to 10 scale, where 0 means you don't support it at all and 10 means you strongly support it.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0B096-9901-CCA0-B4F3-F177D7604FA9}"/>
              </a:ext>
            </a:extLst>
          </p:cNvPr>
          <p:cNvSpPr txBox="1"/>
          <p:nvPr/>
        </p:nvSpPr>
        <p:spPr>
          <a:xfrm>
            <a:off x="6583680" y="1248718"/>
            <a:ext cx="16033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Mean Support 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ED832-F626-5677-C140-049FEB39F4F6}"/>
              </a:ext>
            </a:extLst>
          </p:cNvPr>
          <p:cNvSpPr txBox="1"/>
          <p:nvPr/>
        </p:nvSpPr>
        <p:spPr>
          <a:xfrm>
            <a:off x="7955280" y="4866499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*Split</a:t>
            </a:r>
          </a:p>
        </p:txBody>
      </p:sp>
    </p:spTree>
    <p:extLst>
      <p:ext uri="{BB962C8B-B14F-4D97-AF65-F5344CB8AC3E}">
        <p14:creationId xmlns:p14="http://schemas.microsoft.com/office/powerpoint/2010/main" val="428376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9163-DAE8-0E37-8161-261AABFB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3B497-9EF9-3757-3ADD-7BC8C59B7472}"/>
              </a:ext>
            </a:extLst>
          </p:cNvPr>
          <p:cNvCxnSpPr>
            <a:cxnSpLocks/>
            <a:stCxn id="38" idx="0"/>
          </p:cNvCxnSpPr>
          <p:nvPr/>
        </p:nvCxnSpPr>
        <p:spPr>
          <a:xfrm flipH="1">
            <a:off x="4400939" y="1918979"/>
            <a:ext cx="50129" cy="246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C2E79F9-EB24-6C2B-BE31-0A593616E432}"/>
              </a:ext>
            </a:extLst>
          </p:cNvPr>
          <p:cNvSpPr txBox="1"/>
          <p:nvPr/>
        </p:nvSpPr>
        <p:spPr>
          <a:xfrm>
            <a:off x="3415723" y="4460122"/>
            <a:ext cx="1963999" cy="436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Average message performance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1B94E-1AA5-4CD6-8746-8D1C1EDB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Independents Are Focused On Budget Impacts Too, But Also Oppose Republican Fealty To Trump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4BC88-AA07-4803-8A71-6F0FA2C24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Group: Independents</a:t>
            </a:r>
          </a:p>
        </p:txBody>
      </p:sp>
      <p:graphicFrame>
        <p:nvGraphicFramePr>
          <p:cNvPr id="36" name="Content Placeholder 7">
            <a:extLst>
              <a:ext uri="{FF2B5EF4-FFF2-40B4-BE49-F238E27FC236}">
                <a16:creationId xmlns:a16="http://schemas.microsoft.com/office/drawing/2014/main" id="{A7C3EBE4-C5E7-F768-3E44-E8D7E7238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402371"/>
              </p:ext>
            </p:extLst>
          </p:nvPr>
        </p:nvGraphicFramePr>
        <p:xfrm>
          <a:off x="190798" y="1898666"/>
          <a:ext cx="268955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214A4621-DE72-FF1D-C074-E142448733A2}"/>
              </a:ext>
            </a:extLst>
          </p:cNvPr>
          <p:cNvSpPr txBox="1"/>
          <p:nvPr/>
        </p:nvSpPr>
        <p:spPr>
          <a:xfrm>
            <a:off x="757674" y="1397733"/>
            <a:ext cx="21226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POLICIES</a:t>
            </a:r>
          </a:p>
        </p:txBody>
      </p:sp>
      <p:graphicFrame>
        <p:nvGraphicFramePr>
          <p:cNvPr id="38" name="Content Placeholder 7">
            <a:extLst>
              <a:ext uri="{FF2B5EF4-FFF2-40B4-BE49-F238E27FC236}">
                <a16:creationId xmlns:a16="http://schemas.microsoft.com/office/drawing/2014/main" id="{8F3104F8-E96A-4845-417F-F3AE67BB841C}"/>
              </a:ext>
            </a:extLst>
          </p:cNvPr>
          <p:cNvGraphicFramePr>
            <a:graphicFrameLocks/>
          </p:cNvGraphicFramePr>
          <p:nvPr/>
        </p:nvGraphicFramePr>
        <p:xfrm>
          <a:off x="3044006" y="1918979"/>
          <a:ext cx="2814124" cy="247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247569FF-D000-F265-F4FA-43410D658AA9}"/>
              </a:ext>
            </a:extLst>
          </p:cNvPr>
          <p:cNvSpPr txBox="1"/>
          <p:nvPr/>
        </p:nvSpPr>
        <p:spPr>
          <a:xfrm>
            <a:off x="3469072" y="1397733"/>
            <a:ext cx="19639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TOP MAXDIFF FRAMES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8A40DE1F-2084-0C8C-4B06-AFEAACA81D95}"/>
              </a:ext>
            </a:extLst>
          </p:cNvPr>
          <p:cNvGraphicFramePr>
            <a:graphicFrameLocks noGrp="1"/>
          </p:cNvGraphicFramePr>
          <p:nvPr/>
        </p:nvGraphicFramePr>
        <p:xfrm>
          <a:off x="6021778" y="1918979"/>
          <a:ext cx="2904633" cy="2473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883">
                  <a:extLst>
                    <a:ext uri="{9D8B030D-6E8A-4147-A177-3AD203B41FA5}">
                      <a16:colId xmlns:a16="http://schemas.microsoft.com/office/drawing/2014/main" val="84438657"/>
                    </a:ext>
                  </a:extLst>
                </a:gridCol>
                <a:gridCol w="423500">
                  <a:extLst>
                    <a:ext uri="{9D8B030D-6E8A-4147-A177-3AD203B41FA5}">
                      <a16:colId xmlns:a16="http://schemas.microsoft.com/office/drawing/2014/main" val="97550817"/>
                    </a:ext>
                  </a:extLst>
                </a:gridCol>
                <a:gridCol w="1482250">
                  <a:extLst>
                    <a:ext uri="{9D8B030D-6E8A-4147-A177-3AD203B41FA5}">
                      <a16:colId xmlns:a16="http://schemas.microsoft.com/office/drawing/2014/main" val="295625683"/>
                    </a:ext>
                  </a:extLst>
                </a:gridCol>
              </a:tblGrid>
              <a:tr h="82465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Medicaid Cuts</a:t>
                      </a:r>
                    </a:p>
                  </a:txBody>
                  <a:tcPr marL="32049" marR="321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29261" marR="29261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29261" marR="29261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54224"/>
                  </a:ext>
                </a:extLst>
              </a:tr>
              <a:tr h="82465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Bankrupt Us</a:t>
                      </a:r>
                    </a:p>
                  </a:txBody>
                  <a:tcPr marL="32049" marR="321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29261" marR="29261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29261" marR="29261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35165"/>
                  </a:ext>
                </a:extLst>
              </a:tr>
              <a:tr h="82465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Give in To Trump</a:t>
                      </a:r>
                    </a:p>
                  </a:txBody>
                  <a:tcPr marL="32049" marR="321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9261" marR="29261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29261" marR="29261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828066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65D817-57C4-1E8C-A4B3-1AE619368FFF}"/>
              </a:ext>
            </a:extLst>
          </p:cNvPr>
          <p:cNvGraphicFramePr>
            <a:graphicFrameLocks noGrp="1"/>
          </p:cNvGraphicFramePr>
          <p:nvPr/>
        </p:nvGraphicFramePr>
        <p:xfrm>
          <a:off x="6021778" y="1686711"/>
          <a:ext cx="2901410" cy="2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690">
                  <a:extLst>
                    <a:ext uri="{9D8B030D-6E8A-4147-A177-3AD203B41FA5}">
                      <a16:colId xmlns:a16="http://schemas.microsoft.com/office/drawing/2014/main" val="1174999635"/>
                    </a:ext>
                  </a:extLst>
                </a:gridCol>
                <a:gridCol w="423049">
                  <a:extLst>
                    <a:ext uri="{9D8B030D-6E8A-4147-A177-3AD203B41FA5}">
                      <a16:colId xmlns:a16="http://schemas.microsoft.com/office/drawing/2014/main" val="1467880007"/>
                    </a:ext>
                  </a:extLst>
                </a:gridCol>
                <a:gridCol w="1480671">
                  <a:extLst>
                    <a:ext uri="{9D8B030D-6E8A-4147-A177-3AD203B41FA5}">
                      <a16:colId xmlns:a16="http://schemas.microsoft.com/office/drawing/2014/main" val="4293845905"/>
                    </a:ext>
                  </a:extLst>
                </a:gridCol>
              </a:tblGrid>
              <a:tr h="24534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Message</a:t>
                      </a:r>
                    </a:p>
                  </a:txBody>
                  <a:tcPr marL="15015" marR="15015" marT="41744" marB="417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Step</a:t>
                      </a:r>
                    </a:p>
                  </a:txBody>
                  <a:tcPr marL="15015" marR="15015" marT="41744" marB="417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% Reach at Step</a:t>
                      </a:r>
                    </a:p>
                  </a:txBody>
                  <a:tcPr marL="15015" marR="15015" marT="41744" marB="417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108924"/>
                  </a:ext>
                </a:extLst>
              </a:tr>
            </a:tbl>
          </a:graphicData>
        </a:graphic>
      </p:graphicFrame>
      <p:graphicFrame>
        <p:nvGraphicFramePr>
          <p:cNvPr id="47" name="Content Placeholder 7">
            <a:extLst>
              <a:ext uri="{FF2B5EF4-FFF2-40B4-BE49-F238E27FC236}">
                <a16:creationId xmlns:a16="http://schemas.microsoft.com/office/drawing/2014/main" id="{2F6DEF81-07A9-69A6-EA7D-155BDF666DCD}"/>
              </a:ext>
            </a:extLst>
          </p:cNvPr>
          <p:cNvGraphicFramePr>
            <a:graphicFrameLocks/>
          </p:cNvGraphicFramePr>
          <p:nvPr/>
        </p:nvGraphicFramePr>
        <p:xfrm>
          <a:off x="7445450" y="1937839"/>
          <a:ext cx="1478474" cy="247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93AA980-13E0-0391-0960-84EC4507A9D4}"/>
              </a:ext>
            </a:extLst>
          </p:cNvPr>
          <p:cNvSpPr txBox="1"/>
          <p:nvPr/>
        </p:nvSpPr>
        <p:spPr>
          <a:xfrm>
            <a:off x="6183763" y="1397733"/>
            <a:ext cx="25806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BROADEST TURF REACH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024D70-16DC-7008-AF99-1474C822C12C}"/>
              </a:ext>
            </a:extLst>
          </p:cNvPr>
          <p:cNvGrpSpPr/>
          <p:nvPr/>
        </p:nvGrpSpPr>
        <p:grpSpPr>
          <a:xfrm>
            <a:off x="721130" y="4498699"/>
            <a:ext cx="1796618" cy="276999"/>
            <a:chOff x="4861846" y="954632"/>
            <a:chExt cx="1788858" cy="2758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59C2EC-05E6-81BC-C5E4-D4C05409A5F5}"/>
                </a:ext>
              </a:extLst>
            </p:cNvPr>
            <p:cNvSpPr/>
            <p:nvPr/>
          </p:nvSpPr>
          <p:spPr>
            <a:xfrm>
              <a:off x="4861846" y="1024551"/>
              <a:ext cx="137157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16">
                <a:solidFill>
                  <a:srgbClr val="C5B8A9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33B9B0-A93D-771D-1837-A29E5018BBF4}"/>
                </a:ext>
              </a:extLst>
            </p:cNvPr>
            <p:cNvSpPr txBox="1"/>
            <p:nvPr/>
          </p:nvSpPr>
          <p:spPr>
            <a:xfrm>
              <a:off x="5023979" y="954632"/>
              <a:ext cx="1626725" cy="275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Mean Support 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10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347387-8EC2-4230-B68F-7F2DF7670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 b="89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457D7A-1E77-435F-ABBC-B6EFC52A6479}"/>
              </a:ext>
            </a:extLst>
          </p:cNvPr>
          <p:cNvSpPr/>
          <p:nvPr/>
        </p:nvSpPr>
        <p:spPr>
          <a:xfrm>
            <a:off x="-2" y="12"/>
            <a:ext cx="9144000" cy="514807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B8B89E-BC01-4600-9D06-F3B9ABC6611A}"/>
              </a:ext>
            </a:extLst>
          </p:cNvPr>
          <p:cNvSpPr/>
          <p:nvPr/>
        </p:nvSpPr>
        <p:spPr>
          <a:xfrm flipV="1">
            <a:off x="-1" y="2801342"/>
            <a:ext cx="6987289" cy="1054944"/>
          </a:xfrm>
          <a:custGeom>
            <a:avLst/>
            <a:gdLst>
              <a:gd name="connsiteX0" fmla="*/ 6099048 w 7013448"/>
              <a:gd name="connsiteY0" fmla="*/ 1050386 h 1050386"/>
              <a:gd name="connsiteX1" fmla="*/ 7013448 w 7013448"/>
              <a:gd name="connsiteY1" fmla="*/ 1050386 h 1050386"/>
              <a:gd name="connsiteX2" fmla="*/ 6099048 w 7013448"/>
              <a:gd name="connsiteY2" fmla="*/ 0 h 1050386"/>
              <a:gd name="connsiteX3" fmla="*/ 6099048 w 7013448"/>
              <a:gd name="connsiteY3" fmla="*/ 5 h 1050386"/>
              <a:gd name="connsiteX4" fmla="*/ 0 w 7013448"/>
              <a:gd name="connsiteY4" fmla="*/ 5 h 1050386"/>
              <a:gd name="connsiteX5" fmla="*/ 0 w 7013448"/>
              <a:gd name="connsiteY5" fmla="*/ 1050381 h 1050386"/>
              <a:gd name="connsiteX6" fmla="*/ 6099048 w 7013448"/>
              <a:gd name="connsiteY6" fmla="*/ 1050381 h 105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3448" h="1050386">
                <a:moveTo>
                  <a:pt x="6099048" y="1050386"/>
                </a:moveTo>
                <a:lnTo>
                  <a:pt x="7013448" y="1050386"/>
                </a:lnTo>
                <a:lnTo>
                  <a:pt x="6099048" y="0"/>
                </a:lnTo>
                <a:lnTo>
                  <a:pt x="6099048" y="5"/>
                </a:lnTo>
                <a:lnTo>
                  <a:pt x="0" y="5"/>
                </a:lnTo>
                <a:lnTo>
                  <a:pt x="0" y="1050381"/>
                </a:lnTo>
                <a:lnTo>
                  <a:pt x="6099048" y="1050381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7B65E-01D3-420A-B96B-265988D29ED3}"/>
              </a:ext>
            </a:extLst>
          </p:cNvPr>
          <p:cNvSpPr txBox="1"/>
          <p:nvPr/>
        </p:nvSpPr>
        <p:spPr>
          <a:xfrm>
            <a:off x="0" y="3096976"/>
            <a:ext cx="6041389" cy="4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Recommendations</a:t>
            </a:r>
            <a:endParaRPr lang="en-US" sz="241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3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E63E-9CC1-4CF6-8630-79284B1C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The Fight Against Congressional GOP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12D50-26F9-4928-8A64-6E02EB381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en-US" b="1" dirty="0"/>
              <a:t>Keep the heat on the GOP on their terrible budget – stay focused on Medicaid cuts and who gets hurt (children, people with disabilities and struggling Americans).</a:t>
            </a:r>
          </a:p>
          <a:p>
            <a:pPr>
              <a:buClr>
                <a:schemeClr val="accent4"/>
              </a:buClr>
            </a:pPr>
            <a:endParaRPr lang="en-US" b="1" dirty="0"/>
          </a:p>
          <a:p>
            <a:pPr>
              <a:buClr>
                <a:schemeClr val="accent4"/>
              </a:buClr>
            </a:pPr>
            <a:r>
              <a:rPr lang="en-US" b="1" dirty="0"/>
              <a:t>The budget’s new debt will bankrupt America and Americans – to put more money in billionaires’ pockets. </a:t>
            </a:r>
          </a:p>
          <a:p>
            <a:pPr marL="0" indent="0">
              <a:buClr>
                <a:schemeClr val="accent4"/>
              </a:buClr>
              <a:buNone/>
            </a:pPr>
            <a:endParaRPr lang="en-US" b="1" dirty="0"/>
          </a:p>
          <a:p>
            <a:pPr>
              <a:buClr>
                <a:schemeClr val="accent4"/>
              </a:buClr>
            </a:pPr>
            <a:r>
              <a:rPr lang="en-US" b="1" dirty="0"/>
              <a:t>And don’t forget to focus on how rural hospitals will get hurt.</a:t>
            </a:r>
          </a:p>
          <a:p>
            <a:pPr>
              <a:buClr>
                <a:schemeClr val="accent4"/>
              </a:buClr>
            </a:pPr>
            <a:endParaRPr lang="en-US" b="1" dirty="0"/>
          </a:p>
          <a:p>
            <a:pPr>
              <a:buClr>
                <a:schemeClr val="accent4"/>
              </a:buClr>
            </a:pPr>
            <a:r>
              <a:rPr lang="en-US" b="1" dirty="0"/>
              <a:t>Lower testing messages work with certain audiences</a:t>
            </a:r>
          </a:p>
          <a:p>
            <a:pPr lvl="1">
              <a:buClr>
                <a:schemeClr val="accent4"/>
              </a:buClr>
            </a:pPr>
            <a:r>
              <a:rPr lang="en-US" b="1" dirty="0"/>
              <a:t>Among independents, hitting Congressional Republicans for fealty to Trump improves otherwise budget focused attacks</a:t>
            </a:r>
          </a:p>
          <a:p>
            <a:pPr lvl="1">
              <a:buClr>
                <a:schemeClr val="accent4"/>
              </a:buClr>
            </a:pPr>
            <a:r>
              <a:rPr lang="en-US" b="1" dirty="0"/>
              <a:t>Among disillusioned Trump voters, budget bill items should be augmented with messages against tariff chaos and Republican’s refusing to listen to their constituents</a:t>
            </a:r>
          </a:p>
        </p:txBody>
      </p:sp>
    </p:spTree>
    <p:extLst>
      <p:ext uri="{BB962C8B-B14F-4D97-AF65-F5344CB8AC3E}">
        <p14:creationId xmlns:p14="http://schemas.microsoft.com/office/powerpoint/2010/main" val="2856504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34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.S.A. flag pole">
            <a:extLst>
              <a:ext uri="{FF2B5EF4-FFF2-40B4-BE49-F238E27FC236}">
                <a16:creationId xmlns:a16="http://schemas.microsoft.com/office/drawing/2014/main" id="{5B2BC3CB-2485-4BF5-8D84-EEC4D8D5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2" b="4939"/>
          <a:stretch/>
        </p:blipFill>
        <p:spPr bwMode="auto">
          <a:xfrm>
            <a:off x="40" y="-4572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9052A8-624C-47E9-9180-3B6271007D94}"/>
              </a:ext>
            </a:extLst>
          </p:cNvPr>
          <p:cNvSpPr/>
          <p:nvPr/>
        </p:nvSpPr>
        <p:spPr>
          <a:xfrm>
            <a:off x="20" y="-4572"/>
            <a:ext cx="9144000" cy="514807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6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012E83-C067-477F-A99F-270A544F2C0D}"/>
              </a:ext>
            </a:extLst>
          </p:cNvPr>
          <p:cNvSpPr/>
          <p:nvPr/>
        </p:nvSpPr>
        <p:spPr>
          <a:xfrm flipV="1">
            <a:off x="-1" y="2801342"/>
            <a:ext cx="6987289" cy="1054944"/>
          </a:xfrm>
          <a:custGeom>
            <a:avLst/>
            <a:gdLst>
              <a:gd name="connsiteX0" fmla="*/ 6099048 w 7013448"/>
              <a:gd name="connsiteY0" fmla="*/ 1050386 h 1050386"/>
              <a:gd name="connsiteX1" fmla="*/ 7013448 w 7013448"/>
              <a:gd name="connsiteY1" fmla="*/ 1050386 h 1050386"/>
              <a:gd name="connsiteX2" fmla="*/ 6099048 w 7013448"/>
              <a:gd name="connsiteY2" fmla="*/ 0 h 1050386"/>
              <a:gd name="connsiteX3" fmla="*/ 6099048 w 7013448"/>
              <a:gd name="connsiteY3" fmla="*/ 5 h 1050386"/>
              <a:gd name="connsiteX4" fmla="*/ 0 w 7013448"/>
              <a:gd name="connsiteY4" fmla="*/ 5 h 1050386"/>
              <a:gd name="connsiteX5" fmla="*/ 0 w 7013448"/>
              <a:gd name="connsiteY5" fmla="*/ 1050381 h 1050386"/>
              <a:gd name="connsiteX6" fmla="*/ 6099048 w 7013448"/>
              <a:gd name="connsiteY6" fmla="*/ 1050381 h 105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3448" h="1050386">
                <a:moveTo>
                  <a:pt x="6099048" y="1050386"/>
                </a:moveTo>
                <a:lnTo>
                  <a:pt x="7013448" y="1050386"/>
                </a:lnTo>
                <a:lnTo>
                  <a:pt x="6099048" y="0"/>
                </a:lnTo>
                <a:lnTo>
                  <a:pt x="6099048" y="5"/>
                </a:lnTo>
                <a:lnTo>
                  <a:pt x="0" y="5"/>
                </a:lnTo>
                <a:lnTo>
                  <a:pt x="0" y="1050381"/>
                </a:lnTo>
                <a:lnTo>
                  <a:pt x="6099048" y="1050381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837" tIns="45918" rIns="91837" bIns="459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1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2FF37-CD64-4FD9-8B4B-D9409DFD6BAE}"/>
              </a:ext>
            </a:extLst>
          </p:cNvPr>
          <p:cNvSpPr txBox="1"/>
          <p:nvPr/>
        </p:nvSpPr>
        <p:spPr>
          <a:xfrm>
            <a:off x="0" y="3096976"/>
            <a:ext cx="6041389" cy="4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Political Landscape</a:t>
            </a:r>
          </a:p>
        </p:txBody>
      </p:sp>
    </p:spTree>
    <p:extLst>
      <p:ext uri="{BB962C8B-B14F-4D97-AF65-F5344CB8AC3E}">
        <p14:creationId xmlns:p14="http://schemas.microsoft.com/office/powerpoint/2010/main" val="11408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CAED2E7-D098-4E56-A90C-84E762C98669}"/>
              </a:ext>
            </a:extLst>
          </p:cNvPr>
          <p:cNvSpPr/>
          <p:nvPr/>
        </p:nvSpPr>
        <p:spPr>
          <a:xfrm>
            <a:off x="5522976" y="3063240"/>
            <a:ext cx="3008376" cy="150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9A510359-4EEE-4F25-ADC5-F8ED1465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Decline In Direction Of Country Driven By Independents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1C86078A-916B-4740-8152-44C9707EE31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0101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5CEEA-C9AF-4E5A-A154-51989D4BC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Direction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90C55E-62C2-4434-BE3C-F382F438EBB3}"/>
              </a:ext>
            </a:extLst>
          </p:cNvPr>
          <p:cNvGrpSpPr/>
          <p:nvPr/>
        </p:nvGrpSpPr>
        <p:grpSpPr>
          <a:xfrm>
            <a:off x="2942314" y="780931"/>
            <a:ext cx="1326937" cy="487019"/>
            <a:chOff x="2949356" y="797044"/>
            <a:chExt cx="1321204" cy="4849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C452B1-A8ED-4A02-8274-9B80B9C7CFBE}"/>
                </a:ext>
              </a:extLst>
            </p:cNvPr>
            <p:cNvGrpSpPr/>
            <p:nvPr/>
          </p:nvGrpSpPr>
          <p:grpSpPr>
            <a:xfrm>
              <a:off x="2949356" y="1006157"/>
              <a:ext cx="1168427" cy="275802"/>
              <a:chOff x="715685" y="1060762"/>
              <a:chExt cx="1168427" cy="27580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E03BA9-6C7D-4514-8D81-EB71A58BA627}"/>
                  </a:ext>
                </a:extLst>
              </p:cNvPr>
              <p:cNvSpPr/>
              <p:nvPr/>
            </p:nvSpPr>
            <p:spPr>
              <a:xfrm>
                <a:off x="715685" y="1130681"/>
                <a:ext cx="137157" cy="1371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BC32EE-93DE-4B7B-9805-E96D761C174B}"/>
                  </a:ext>
                </a:extLst>
              </p:cNvPr>
              <p:cNvSpPr txBox="1"/>
              <p:nvPr/>
            </p:nvSpPr>
            <p:spPr>
              <a:xfrm>
                <a:off x="877818" y="1060762"/>
                <a:ext cx="1006294" cy="275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Wrong track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6F9DA8-CE2A-4010-B83F-C62E224BECD6}"/>
                </a:ext>
              </a:extLst>
            </p:cNvPr>
            <p:cNvGrpSpPr/>
            <p:nvPr/>
          </p:nvGrpSpPr>
          <p:grpSpPr>
            <a:xfrm>
              <a:off x="2949356" y="797044"/>
              <a:ext cx="1321204" cy="275802"/>
              <a:chOff x="4861846" y="954632"/>
              <a:chExt cx="1321204" cy="27580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A12FBD-1BA4-4D57-B3C3-2D2C73264104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9F5F4-A737-4C49-B617-C7395E24ABD6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1159071" cy="275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Right direction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42B0E1D-C0BD-4D6E-BF30-BBB7391943D3}"/>
              </a:ext>
            </a:extLst>
          </p:cNvPr>
          <p:cNvSpPr txBox="1"/>
          <p:nvPr/>
        </p:nvSpPr>
        <p:spPr>
          <a:xfrm>
            <a:off x="5369645" y="868631"/>
            <a:ext cx="2938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Right Direction – Wrong Track Margin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E10A46-52D4-4AAE-AE2A-641AD2AD9D70}"/>
              </a:ext>
            </a:extLst>
          </p:cNvPr>
          <p:cNvCxnSpPr/>
          <p:nvPr/>
        </p:nvCxnSpPr>
        <p:spPr>
          <a:xfrm>
            <a:off x="4572000" y="1381744"/>
            <a:ext cx="0" cy="35318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3F64D11-1C9F-4727-9456-19CFB45C1B50}"/>
              </a:ext>
            </a:extLst>
          </p:cNvPr>
          <p:cNvGrpSpPr/>
          <p:nvPr/>
        </p:nvGrpSpPr>
        <p:grpSpPr>
          <a:xfrm>
            <a:off x="5774426" y="1167205"/>
            <a:ext cx="2129049" cy="278201"/>
            <a:chOff x="5734787" y="1167205"/>
            <a:chExt cx="2129049" cy="2782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0C6A11B-0303-4BCC-94DB-63DF40C947BA}"/>
                </a:ext>
              </a:extLst>
            </p:cNvPr>
            <p:cNvGrpSpPr/>
            <p:nvPr/>
          </p:nvGrpSpPr>
          <p:grpSpPr>
            <a:xfrm>
              <a:off x="6537565" y="1167205"/>
              <a:ext cx="562429" cy="278201"/>
              <a:chOff x="1053737" y="1060762"/>
              <a:chExt cx="559999" cy="276999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565E27-41F7-4D0A-946D-9C789B47AC57}"/>
                  </a:ext>
                </a:extLst>
              </p:cNvPr>
              <p:cNvSpPr/>
              <p:nvPr/>
            </p:nvSpPr>
            <p:spPr>
              <a:xfrm>
                <a:off x="1053737" y="1130681"/>
                <a:ext cx="137157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5DFA2A-FD2D-4BAA-98E3-FF2DC07BA614}"/>
                  </a:ext>
                </a:extLst>
              </p:cNvPr>
              <p:cNvSpPr txBox="1"/>
              <p:nvPr/>
            </p:nvSpPr>
            <p:spPr>
              <a:xfrm>
                <a:off x="1215870" y="1060762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Ind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F399DD3-8EE9-43E6-99A7-2E5F7105E01A}"/>
                </a:ext>
              </a:extLst>
            </p:cNvPr>
            <p:cNvGrpSpPr/>
            <p:nvPr/>
          </p:nvGrpSpPr>
          <p:grpSpPr>
            <a:xfrm>
              <a:off x="7229253" y="1167205"/>
              <a:ext cx="634583" cy="278201"/>
              <a:chOff x="4861846" y="954632"/>
              <a:chExt cx="631841" cy="27699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0BFE082-36C0-4977-A1D8-9B62CFB00703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5E6D6D-99C9-40BA-A008-B19E8BB58D01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4697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Rep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ACB2DE-8B1F-47CE-B6FC-295CEC3D0690}"/>
                </a:ext>
              </a:extLst>
            </p:cNvPr>
            <p:cNvGrpSpPr/>
            <p:nvPr/>
          </p:nvGrpSpPr>
          <p:grpSpPr>
            <a:xfrm>
              <a:off x="5734787" y="1167205"/>
              <a:ext cx="673515" cy="278201"/>
              <a:chOff x="6386987" y="3255015"/>
              <a:chExt cx="670605" cy="276999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1E79826-5E5C-443F-8504-E6D0B39047DE}"/>
                  </a:ext>
                </a:extLst>
              </p:cNvPr>
              <p:cNvSpPr/>
              <p:nvPr/>
            </p:nvSpPr>
            <p:spPr>
              <a:xfrm>
                <a:off x="6386987" y="3324934"/>
                <a:ext cx="137157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05F722-B48B-4B29-935D-062B8F108717}"/>
                  </a:ext>
                </a:extLst>
              </p:cNvPr>
              <p:cNvSpPr txBox="1"/>
              <p:nvPr/>
            </p:nvSpPr>
            <p:spPr>
              <a:xfrm>
                <a:off x="6549119" y="3255015"/>
                <a:ext cx="5084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Dem</a:t>
                </a:r>
              </a:p>
            </p:txBody>
          </p:sp>
        </p:grpSp>
      </p:grp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7077DFE-5DB7-2922-41A8-A9D6C86F668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1882736"/>
              </p:ext>
            </p:extLst>
          </p:nvPr>
        </p:nvGraphicFramePr>
        <p:xfrm>
          <a:off x="4762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33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F1D5-C01F-4B5D-ADEA-895243DA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Economy, Inflation, And Immigration Remain Top Priorities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0D6F-2F18-4383-BD39-8B58DA591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the top issue you want your elected leaders in Washington D.C. to focus on? (open end)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F22AC-FFA1-49AB-BC54-1F1146BC6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Top Issue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F372EC-92CF-40B9-908A-3C7CB67311D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1408113"/>
            <a:ext cx="4774780" cy="35115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CEEB3-08A8-1F05-5E98-FD9C10D1465C}"/>
              </a:ext>
            </a:extLst>
          </p:cNvPr>
          <p:cNvSpPr txBox="1"/>
          <p:nvPr/>
        </p:nvSpPr>
        <p:spPr>
          <a:xfrm>
            <a:off x="6007251" y="1506475"/>
            <a:ext cx="30069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i="1" dirty="0"/>
              <a:t>“The economy and Trump and all of the tariffs.”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9A39C-9F5B-3E77-7CD7-36F14B867FF2}"/>
              </a:ext>
            </a:extLst>
          </p:cNvPr>
          <p:cNvSpPr txBox="1"/>
          <p:nvPr/>
        </p:nvSpPr>
        <p:spPr>
          <a:xfrm>
            <a:off x="548640" y="1408113"/>
            <a:ext cx="23864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i="1" dirty="0"/>
              <a:t>“Focus on inflation and how we can lower the prices on gas and groceries.”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5EA59-EF80-5807-2511-FCAC5FA51F3F}"/>
              </a:ext>
            </a:extLst>
          </p:cNvPr>
          <p:cNvSpPr txBox="1"/>
          <p:nvPr/>
        </p:nvSpPr>
        <p:spPr>
          <a:xfrm>
            <a:off x="133815" y="2456689"/>
            <a:ext cx="21180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i="1" dirty="0"/>
              <a:t>“Immigration. We need to close our borders and get people out that don't belong here. And, create programs that would help the good immigrants come in legally.”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359DC-86D2-BDF5-FE57-43129A3CBD80}"/>
              </a:ext>
            </a:extLst>
          </p:cNvPr>
          <p:cNvSpPr txBox="1"/>
          <p:nvPr/>
        </p:nvSpPr>
        <p:spPr>
          <a:xfrm>
            <a:off x="365760" y="3906179"/>
            <a:ext cx="222973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i="1" dirty="0"/>
              <a:t>“I want them to focus on the economy and building it so it can be stronger. It’s so many people without jobs. Can’t find a job and we’re tired of living like this.”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ECBD0-9834-2563-B16C-6F14451261C6}"/>
              </a:ext>
            </a:extLst>
          </p:cNvPr>
          <p:cNvSpPr txBox="1"/>
          <p:nvPr/>
        </p:nvSpPr>
        <p:spPr>
          <a:xfrm>
            <a:off x="6832180" y="2768129"/>
            <a:ext cx="2182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i="1" dirty="0"/>
              <a:t>“I think healthcare, offering more services for the lower income families. Lowering the price of things.”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8AFC7-B62B-B869-0313-B0D29D2CA1D2}"/>
              </a:ext>
            </a:extLst>
          </p:cNvPr>
          <p:cNvSpPr txBox="1"/>
          <p:nvPr/>
        </p:nvSpPr>
        <p:spPr>
          <a:xfrm>
            <a:off x="6341449" y="4150222"/>
            <a:ext cx="2765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i="1" dirty="0"/>
              <a:t>“I want the issue to focus on the immigration system as the government should create a new program for citizens to participate and stabilize our economy.”</a:t>
            </a:r>
          </a:p>
        </p:txBody>
      </p:sp>
    </p:spTree>
    <p:extLst>
      <p:ext uri="{BB962C8B-B14F-4D97-AF65-F5344CB8AC3E}">
        <p14:creationId xmlns:p14="http://schemas.microsoft.com/office/powerpoint/2010/main" val="274945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8FDC1-A774-A474-48F5-F95A7AC1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07A334D2-F090-A1A6-AB72-A13AE7F93AF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588" y="1408176"/>
            <a:ext cx="2748598" cy="2023876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62AAD55-092F-B26D-32F6-9A6CE901C7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5002" y="1408176"/>
            <a:ext cx="2748598" cy="2023876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8EE96B6B-D09C-5DB0-9B93-D35F2D0D3B3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6959" y="1408176"/>
            <a:ext cx="2748598" cy="20272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B2998-2E28-A04A-87EC-34D3CAE2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Pops For Both Democrats And Independents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80641-FA87-8904-8C81-3EA2C56FB88B}"/>
              </a:ext>
            </a:extLst>
          </p:cNvPr>
          <p:cNvSpPr txBox="1"/>
          <p:nvPr/>
        </p:nvSpPr>
        <p:spPr>
          <a:xfrm>
            <a:off x="105835" y="3348990"/>
            <a:ext cx="29461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"My top issues is the cuts to </a:t>
            </a:r>
            <a:r>
              <a:rPr lang="en-US" sz="1100" b="1" i="1" dirty="0">
                <a:solidFill>
                  <a:schemeClr val="accent1"/>
                </a:solidFill>
              </a:rPr>
              <a:t>Medicare and Medicaid and defunding public education</a:t>
            </a:r>
            <a:r>
              <a:rPr lang="en-US" sz="1100" i="1" dirty="0"/>
              <a:t>. I work with families with disabilities and am a special education advocacy. I see first hand how horrible these executive orders have already affected so many.”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E5C98-E0CC-0C0E-9065-09182152F7F1}"/>
              </a:ext>
            </a:extLst>
          </p:cNvPr>
          <p:cNvSpPr txBox="1"/>
          <p:nvPr/>
        </p:nvSpPr>
        <p:spPr>
          <a:xfrm>
            <a:off x="3196352" y="3518475"/>
            <a:ext cx="2745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“MAKE GROCERIES MORE AFFORDABLE.”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9D0EA-4189-36C5-5D65-B7D42544B1A5}"/>
              </a:ext>
            </a:extLst>
          </p:cNvPr>
          <p:cNvSpPr txBox="1"/>
          <p:nvPr/>
        </p:nvSpPr>
        <p:spPr>
          <a:xfrm>
            <a:off x="5826492" y="3465925"/>
            <a:ext cx="32116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100" i="1" dirty="0"/>
              <a:t>“For Americans to be more </a:t>
            </a:r>
            <a:r>
              <a:rPr lang="en-US" sz="1100" b="1" i="1" dirty="0">
                <a:solidFill>
                  <a:schemeClr val="accent3"/>
                </a:solidFill>
              </a:rPr>
              <a:t>self-sufficient</a:t>
            </a:r>
            <a:r>
              <a:rPr lang="en-US" sz="1100" i="1" dirty="0"/>
              <a:t> in things like oil, gas, coal, and producing more of our own foods instead of relying on foreign countries for these supplies and then charge them tariffs”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D67C5-0B0A-B3B3-F591-E39E22486B3A}"/>
              </a:ext>
            </a:extLst>
          </p:cNvPr>
          <p:cNvSpPr txBox="1"/>
          <p:nvPr/>
        </p:nvSpPr>
        <p:spPr>
          <a:xfrm>
            <a:off x="6201924" y="4469207"/>
            <a:ext cx="2745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“Corruption. Useless spending. Too much tax.”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68456-E643-B1B8-A7B9-1A35EB689056}"/>
              </a:ext>
            </a:extLst>
          </p:cNvPr>
          <p:cNvSpPr txBox="1"/>
          <p:nvPr/>
        </p:nvSpPr>
        <p:spPr>
          <a:xfrm>
            <a:off x="105835" y="4609743"/>
            <a:ext cx="3116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i="1" dirty="0"/>
              <a:t>"Getting </a:t>
            </a:r>
            <a:r>
              <a:rPr lang="en-US" sz="1100" b="1" i="1" dirty="0">
                <a:solidFill>
                  <a:schemeClr val="accent1"/>
                </a:solidFill>
              </a:rPr>
              <a:t>Donald Trump </a:t>
            </a:r>
            <a:r>
              <a:rPr lang="en-US" sz="1100" i="1" dirty="0"/>
              <a:t>out of office because he's RUINING our country in every aspect."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A1FF-2523-1579-C31B-22AD6350BF66}"/>
              </a:ext>
            </a:extLst>
          </p:cNvPr>
          <p:cNvSpPr txBox="1"/>
          <p:nvPr/>
        </p:nvSpPr>
        <p:spPr>
          <a:xfrm>
            <a:off x="3253982" y="4072498"/>
            <a:ext cx="2745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i="1" dirty="0"/>
              <a:t>“I would like the elected leaders to work on </a:t>
            </a:r>
            <a:r>
              <a:rPr lang="en-US" sz="1100" b="1" i="1" dirty="0">
                <a:solidFill>
                  <a:schemeClr val="accent6"/>
                </a:solidFill>
              </a:rPr>
              <a:t>improving healthcare</a:t>
            </a:r>
            <a:r>
              <a:rPr lang="en-US" sz="1100" i="1" dirty="0"/>
              <a:t>, lowering its costs, and improving access to it.”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BAAD73D-49C0-FD61-BCF8-E138D56664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880110"/>
            <a:ext cx="2498190" cy="432757"/>
          </a:xfrm>
        </p:spPr>
        <p:txBody>
          <a:bodyPr/>
          <a:lstStyle/>
          <a:p>
            <a:r>
              <a:rPr lang="en-US" dirty="0"/>
              <a:t>Top Issue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Dem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CC2FF15-E6EF-8D92-D9D4-4F6E261664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2905" y="880109"/>
            <a:ext cx="2498190" cy="432757"/>
          </a:xfrm>
        </p:spPr>
        <p:txBody>
          <a:bodyPr/>
          <a:lstStyle/>
          <a:p>
            <a:r>
              <a:rPr lang="en-US" dirty="0"/>
              <a:t>Top Issue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Ind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A9E8FB1-8971-4995-3B8E-CB287B08DB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220" y="880108"/>
            <a:ext cx="2501019" cy="432757"/>
          </a:xfrm>
        </p:spPr>
        <p:txBody>
          <a:bodyPr/>
          <a:lstStyle/>
          <a:p>
            <a:r>
              <a:rPr lang="en-US" dirty="0"/>
              <a:t>Top Issue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Rep</a:t>
            </a:r>
          </a:p>
        </p:txBody>
      </p:sp>
    </p:spTree>
    <p:extLst>
      <p:ext uri="{BB962C8B-B14F-4D97-AF65-F5344CB8AC3E}">
        <p14:creationId xmlns:p14="http://schemas.microsoft.com/office/powerpoint/2010/main" val="153960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CAED2E7-D098-4E56-A90C-84E762C98669}"/>
              </a:ext>
            </a:extLst>
          </p:cNvPr>
          <p:cNvSpPr/>
          <p:nvPr/>
        </p:nvSpPr>
        <p:spPr>
          <a:xfrm>
            <a:off x="5522976" y="3063240"/>
            <a:ext cx="3008376" cy="150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9A510359-4EEE-4F25-ADC5-F8ED1465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Trump’s Favorability Plummets With Independents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1C86078A-916B-4740-8152-44C9707EE31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0101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5CEEA-C9AF-4E5A-A154-51989D4BC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Trump Favorability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90C55E-62C2-4434-BE3C-F382F438EBB3}"/>
              </a:ext>
            </a:extLst>
          </p:cNvPr>
          <p:cNvGrpSpPr/>
          <p:nvPr/>
        </p:nvGrpSpPr>
        <p:grpSpPr>
          <a:xfrm>
            <a:off x="2942314" y="780932"/>
            <a:ext cx="1188702" cy="488994"/>
            <a:chOff x="2949356" y="797044"/>
            <a:chExt cx="1183566" cy="4868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C452B1-A8ED-4A02-8274-9B80B9C7CFBE}"/>
                </a:ext>
              </a:extLst>
            </p:cNvPr>
            <p:cNvGrpSpPr/>
            <p:nvPr/>
          </p:nvGrpSpPr>
          <p:grpSpPr>
            <a:xfrm>
              <a:off x="2949356" y="1006157"/>
              <a:ext cx="1183566" cy="277768"/>
              <a:chOff x="715685" y="1060762"/>
              <a:chExt cx="1183566" cy="2777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E03BA9-6C7D-4514-8D81-EB71A58BA627}"/>
                  </a:ext>
                </a:extLst>
              </p:cNvPr>
              <p:cNvSpPr/>
              <p:nvPr/>
            </p:nvSpPr>
            <p:spPr>
              <a:xfrm>
                <a:off x="715685" y="1130681"/>
                <a:ext cx="137157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BC32EE-93DE-4B7B-9805-E96D761C174B}"/>
                  </a:ext>
                </a:extLst>
              </p:cNvPr>
              <p:cNvSpPr txBox="1"/>
              <p:nvPr/>
            </p:nvSpPr>
            <p:spPr>
              <a:xfrm>
                <a:off x="877818" y="1060762"/>
                <a:ext cx="1021433" cy="2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Unfavorable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6F9DA8-CE2A-4010-B83F-C62E224BECD6}"/>
                </a:ext>
              </a:extLst>
            </p:cNvPr>
            <p:cNvGrpSpPr/>
            <p:nvPr/>
          </p:nvGrpSpPr>
          <p:grpSpPr>
            <a:xfrm>
              <a:off x="2949356" y="797044"/>
              <a:ext cx="1028076" cy="276999"/>
              <a:chOff x="4861846" y="954632"/>
              <a:chExt cx="1028076" cy="27699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A12FBD-1BA4-4D57-B3C3-2D2C73264104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9F5F4-A737-4C49-B617-C7395E24ABD6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Favorable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42B0E1D-C0BD-4D6E-BF30-BBB7391943D3}"/>
              </a:ext>
            </a:extLst>
          </p:cNvPr>
          <p:cNvSpPr txBox="1"/>
          <p:nvPr/>
        </p:nvSpPr>
        <p:spPr>
          <a:xfrm>
            <a:off x="5574166" y="868631"/>
            <a:ext cx="2529568" cy="278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Favorable – Unfavorable Margin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E10A46-52D4-4AAE-AE2A-641AD2AD9D70}"/>
              </a:ext>
            </a:extLst>
          </p:cNvPr>
          <p:cNvCxnSpPr/>
          <p:nvPr/>
        </p:nvCxnSpPr>
        <p:spPr>
          <a:xfrm>
            <a:off x="4572000" y="1381744"/>
            <a:ext cx="0" cy="35318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3F64D11-1C9F-4727-9456-19CFB45C1B50}"/>
              </a:ext>
            </a:extLst>
          </p:cNvPr>
          <p:cNvGrpSpPr/>
          <p:nvPr/>
        </p:nvGrpSpPr>
        <p:grpSpPr>
          <a:xfrm>
            <a:off x="5774426" y="1167205"/>
            <a:ext cx="2129049" cy="278201"/>
            <a:chOff x="5734787" y="1167205"/>
            <a:chExt cx="2129049" cy="2782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0C6A11B-0303-4BCC-94DB-63DF40C947BA}"/>
                </a:ext>
              </a:extLst>
            </p:cNvPr>
            <p:cNvGrpSpPr/>
            <p:nvPr/>
          </p:nvGrpSpPr>
          <p:grpSpPr>
            <a:xfrm>
              <a:off x="6537565" y="1167205"/>
              <a:ext cx="562429" cy="278201"/>
              <a:chOff x="1053737" y="1060762"/>
              <a:chExt cx="559999" cy="276999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565E27-41F7-4D0A-946D-9C789B47AC57}"/>
                  </a:ext>
                </a:extLst>
              </p:cNvPr>
              <p:cNvSpPr/>
              <p:nvPr/>
            </p:nvSpPr>
            <p:spPr>
              <a:xfrm>
                <a:off x="1053737" y="1130681"/>
                <a:ext cx="137157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5DFA2A-FD2D-4BAA-98E3-FF2DC07BA614}"/>
                  </a:ext>
                </a:extLst>
              </p:cNvPr>
              <p:cNvSpPr txBox="1"/>
              <p:nvPr/>
            </p:nvSpPr>
            <p:spPr>
              <a:xfrm>
                <a:off x="1215870" y="1060762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Ind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F399DD3-8EE9-43E6-99A7-2E5F7105E01A}"/>
                </a:ext>
              </a:extLst>
            </p:cNvPr>
            <p:cNvGrpSpPr/>
            <p:nvPr/>
          </p:nvGrpSpPr>
          <p:grpSpPr>
            <a:xfrm>
              <a:off x="7229253" y="1167205"/>
              <a:ext cx="634583" cy="278201"/>
              <a:chOff x="4861846" y="954632"/>
              <a:chExt cx="631841" cy="27699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0BFE082-36C0-4977-A1D8-9B62CFB00703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5E6D6D-99C9-40BA-A008-B19E8BB58D01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4697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Rep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ACB2DE-8B1F-47CE-B6FC-295CEC3D0690}"/>
                </a:ext>
              </a:extLst>
            </p:cNvPr>
            <p:cNvGrpSpPr/>
            <p:nvPr/>
          </p:nvGrpSpPr>
          <p:grpSpPr>
            <a:xfrm>
              <a:off x="5734787" y="1167205"/>
              <a:ext cx="673515" cy="278201"/>
              <a:chOff x="6386987" y="3255015"/>
              <a:chExt cx="670605" cy="276999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1E79826-5E5C-443F-8504-E6D0B39047DE}"/>
                  </a:ext>
                </a:extLst>
              </p:cNvPr>
              <p:cNvSpPr/>
              <p:nvPr/>
            </p:nvSpPr>
            <p:spPr>
              <a:xfrm>
                <a:off x="6386987" y="3324934"/>
                <a:ext cx="137157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05F722-B48B-4B29-935D-062B8F108717}"/>
                  </a:ext>
                </a:extLst>
              </p:cNvPr>
              <p:cNvSpPr txBox="1"/>
              <p:nvPr/>
            </p:nvSpPr>
            <p:spPr>
              <a:xfrm>
                <a:off x="6549119" y="3255015"/>
                <a:ext cx="5084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Dem</a:t>
                </a:r>
              </a:p>
            </p:txBody>
          </p:sp>
        </p:grpSp>
      </p:grpSp>
      <p:graphicFrame>
        <p:nvGraphicFramePr>
          <p:cNvPr id="18" name="Content Placeholder 7">
            <a:extLst>
              <a:ext uri="{FF2B5EF4-FFF2-40B4-BE49-F238E27FC236}">
                <a16:creationId xmlns:a16="http://schemas.microsoft.com/office/drawing/2014/main" id="{6D18BB21-2B7A-0330-A52B-064BACBE4BD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96925000"/>
              </p:ext>
            </p:extLst>
          </p:nvPr>
        </p:nvGraphicFramePr>
        <p:xfrm>
          <a:off x="4762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060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27067-5417-4E8B-BC25-01B59849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Losing Ground With Latinos, Young Men, As Well As Other Parts Of His 2024 Coalition</a:t>
            </a:r>
            <a:endParaRPr lang="en-US" sz="1800" dirty="0"/>
          </a:p>
        </p:txBody>
      </p:sp>
      <p:graphicFrame>
        <p:nvGraphicFramePr>
          <p:cNvPr id="11" name="Content Placeholder 26">
            <a:extLst>
              <a:ext uri="{FF2B5EF4-FFF2-40B4-BE49-F238E27FC236}">
                <a16:creationId xmlns:a16="http://schemas.microsoft.com/office/drawing/2014/main" id="{AB299D6C-C8F8-4BD6-B62E-144BF7ECB31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07058382"/>
              </p:ext>
            </p:extLst>
          </p:nvPr>
        </p:nvGraphicFramePr>
        <p:xfrm>
          <a:off x="503238" y="1408113"/>
          <a:ext cx="8137525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7AE10-9202-463D-8379-ABA663158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Trump Favorability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5BFB72-C55A-49CA-BF6A-B5DA4F7374F9}"/>
              </a:ext>
            </a:extLst>
          </p:cNvPr>
          <p:cNvGrpSpPr/>
          <p:nvPr/>
        </p:nvGrpSpPr>
        <p:grpSpPr>
          <a:xfrm>
            <a:off x="3082519" y="877785"/>
            <a:ext cx="3065124" cy="276999"/>
            <a:chOff x="2880360" y="873988"/>
            <a:chExt cx="3051881" cy="2758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DF2501E-BDBF-4185-9A16-C12258F594CB}"/>
                </a:ext>
              </a:extLst>
            </p:cNvPr>
            <p:cNvGrpSpPr/>
            <p:nvPr/>
          </p:nvGrpSpPr>
          <p:grpSpPr>
            <a:xfrm>
              <a:off x="4507301" y="873988"/>
              <a:ext cx="1424940" cy="275802"/>
              <a:chOff x="1225344" y="1060762"/>
              <a:chExt cx="1424940" cy="27580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7CB6376-E66E-4697-A822-A48A92D3A844}"/>
                  </a:ext>
                </a:extLst>
              </p:cNvPr>
              <p:cNvSpPr/>
              <p:nvPr/>
            </p:nvSpPr>
            <p:spPr>
              <a:xfrm>
                <a:off x="1225344" y="1130681"/>
                <a:ext cx="137157" cy="1371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B02BC6-7824-452C-BE59-2E2161E98588}"/>
                  </a:ext>
                </a:extLst>
              </p:cNvPr>
              <p:cNvSpPr txBox="1"/>
              <p:nvPr/>
            </p:nvSpPr>
            <p:spPr>
              <a:xfrm>
                <a:off x="1387468" y="1060762"/>
                <a:ext cx="1262816" cy="275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July Fav Margin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39EB43-FDB7-4297-B8EA-46D75E476526}"/>
                </a:ext>
              </a:extLst>
            </p:cNvPr>
            <p:cNvGrpSpPr/>
            <p:nvPr/>
          </p:nvGrpSpPr>
          <p:grpSpPr>
            <a:xfrm>
              <a:off x="2880360" y="873988"/>
              <a:ext cx="1578172" cy="275802"/>
              <a:chOff x="4861846" y="954632"/>
              <a:chExt cx="1578172" cy="27580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B90A94-263C-4C6C-99F5-0946EC60375D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E01FC3-8FAF-4EAC-A6CA-4FB514DA5F6A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1416039" cy="275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March Fav Margin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8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06BB1F2A-2E5E-7FE0-2693-1ABD11F58933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4762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D4884A3F-4CB0-415C-848C-FEBAD0A6BABA}"/>
              </a:ext>
            </a:extLst>
          </p:cNvPr>
          <p:cNvSpPr/>
          <p:nvPr/>
        </p:nvSpPr>
        <p:spPr>
          <a:xfrm>
            <a:off x="5522976" y="3063240"/>
            <a:ext cx="3008376" cy="150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9A510359-4EEE-4F25-ADC5-F8ED1465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Declines For Trump On Job Approval 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1C86078A-916B-4740-8152-44C9707EE31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010150" y="1408113"/>
          <a:ext cx="36576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5CEEA-C9AF-4E5A-A154-51989D4BC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Trump Job Approval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90C55E-62C2-4434-BE3C-F382F438EBB3}"/>
              </a:ext>
            </a:extLst>
          </p:cNvPr>
          <p:cNvGrpSpPr/>
          <p:nvPr/>
        </p:nvGrpSpPr>
        <p:grpSpPr>
          <a:xfrm>
            <a:off x="2942314" y="780932"/>
            <a:ext cx="1135575" cy="488994"/>
            <a:chOff x="2949356" y="797044"/>
            <a:chExt cx="1130668" cy="4868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C452B1-A8ED-4A02-8274-9B80B9C7CFBE}"/>
                </a:ext>
              </a:extLst>
            </p:cNvPr>
            <p:cNvGrpSpPr/>
            <p:nvPr/>
          </p:nvGrpSpPr>
          <p:grpSpPr>
            <a:xfrm>
              <a:off x="2949356" y="1006157"/>
              <a:ext cx="1130668" cy="277768"/>
              <a:chOff x="715685" y="1060762"/>
              <a:chExt cx="1130668" cy="2777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E03BA9-6C7D-4514-8D81-EB71A58BA627}"/>
                  </a:ext>
                </a:extLst>
              </p:cNvPr>
              <p:cNvSpPr/>
              <p:nvPr/>
            </p:nvSpPr>
            <p:spPr>
              <a:xfrm>
                <a:off x="715685" y="1130681"/>
                <a:ext cx="137157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BC32EE-93DE-4B7B-9805-E96D761C174B}"/>
                  </a:ext>
                </a:extLst>
              </p:cNvPr>
              <p:cNvSpPr txBox="1"/>
              <p:nvPr/>
            </p:nvSpPr>
            <p:spPr>
              <a:xfrm>
                <a:off x="877818" y="1060762"/>
                <a:ext cx="968535" cy="2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Disapprove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6F9DA8-CE2A-4010-B83F-C62E224BECD6}"/>
                </a:ext>
              </a:extLst>
            </p:cNvPr>
            <p:cNvGrpSpPr/>
            <p:nvPr/>
          </p:nvGrpSpPr>
          <p:grpSpPr>
            <a:xfrm>
              <a:off x="2949356" y="797044"/>
              <a:ext cx="917468" cy="276999"/>
              <a:chOff x="4861846" y="954632"/>
              <a:chExt cx="917468" cy="27699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A12FBD-1BA4-4D57-B3C3-2D2C73264104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9F5F4-A737-4C49-B617-C7395E24ABD6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7553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Approve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42B0E1D-C0BD-4D6E-BF30-BBB7391943D3}"/>
              </a:ext>
            </a:extLst>
          </p:cNvPr>
          <p:cNvSpPr txBox="1"/>
          <p:nvPr/>
        </p:nvSpPr>
        <p:spPr>
          <a:xfrm>
            <a:off x="5656575" y="868631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Approve – Disapprove Margin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E10A46-52D4-4AAE-AE2A-641AD2AD9D70}"/>
              </a:ext>
            </a:extLst>
          </p:cNvPr>
          <p:cNvCxnSpPr/>
          <p:nvPr/>
        </p:nvCxnSpPr>
        <p:spPr>
          <a:xfrm>
            <a:off x="4572000" y="1381744"/>
            <a:ext cx="0" cy="35318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F9B2A8-1436-4ADA-81A1-EBDF28A2E426}"/>
              </a:ext>
            </a:extLst>
          </p:cNvPr>
          <p:cNvGrpSpPr/>
          <p:nvPr/>
        </p:nvGrpSpPr>
        <p:grpSpPr>
          <a:xfrm>
            <a:off x="5774426" y="1167205"/>
            <a:ext cx="2129049" cy="278201"/>
            <a:chOff x="5734787" y="1167205"/>
            <a:chExt cx="2129049" cy="278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6FB374-AB6B-4240-8FB2-5B96F0F82A28}"/>
                </a:ext>
              </a:extLst>
            </p:cNvPr>
            <p:cNvGrpSpPr/>
            <p:nvPr/>
          </p:nvGrpSpPr>
          <p:grpSpPr>
            <a:xfrm>
              <a:off x="6537565" y="1167205"/>
              <a:ext cx="562429" cy="278201"/>
              <a:chOff x="1053737" y="1060762"/>
              <a:chExt cx="559999" cy="27699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17FAAD6-CA2D-4802-A414-F4A0A2E2A667}"/>
                  </a:ext>
                </a:extLst>
              </p:cNvPr>
              <p:cNvSpPr/>
              <p:nvPr/>
            </p:nvSpPr>
            <p:spPr>
              <a:xfrm>
                <a:off x="1053737" y="1130681"/>
                <a:ext cx="137157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CA5B593-B2BB-4EB3-94AE-6BC03E0C623E}"/>
                  </a:ext>
                </a:extLst>
              </p:cNvPr>
              <p:cNvSpPr txBox="1"/>
              <p:nvPr/>
            </p:nvSpPr>
            <p:spPr>
              <a:xfrm>
                <a:off x="1215870" y="1060762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Ind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7D4195E-ECA6-4DB8-B498-D3FB6C7B2B01}"/>
                </a:ext>
              </a:extLst>
            </p:cNvPr>
            <p:cNvGrpSpPr/>
            <p:nvPr/>
          </p:nvGrpSpPr>
          <p:grpSpPr>
            <a:xfrm>
              <a:off x="7229253" y="1167205"/>
              <a:ext cx="634583" cy="278201"/>
              <a:chOff x="4861846" y="954632"/>
              <a:chExt cx="631841" cy="27699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69D5579-06CA-4265-B261-4C786F4D83C0}"/>
                  </a:ext>
                </a:extLst>
              </p:cNvPr>
              <p:cNvSpPr/>
              <p:nvPr/>
            </p:nvSpPr>
            <p:spPr>
              <a:xfrm>
                <a:off x="4861846" y="1024551"/>
                <a:ext cx="137157" cy="1371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5449E11-1810-4BE5-90AA-DFE51336323D}"/>
                  </a:ext>
                </a:extLst>
              </p:cNvPr>
              <p:cNvSpPr txBox="1"/>
              <p:nvPr/>
            </p:nvSpPr>
            <p:spPr>
              <a:xfrm>
                <a:off x="5023979" y="954632"/>
                <a:ext cx="4697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Rep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1BDDF2-E6B8-4E55-A2EE-5769C8630176}"/>
                </a:ext>
              </a:extLst>
            </p:cNvPr>
            <p:cNvGrpSpPr/>
            <p:nvPr/>
          </p:nvGrpSpPr>
          <p:grpSpPr>
            <a:xfrm>
              <a:off x="5734787" y="1167205"/>
              <a:ext cx="673515" cy="278201"/>
              <a:chOff x="6386987" y="3255015"/>
              <a:chExt cx="670605" cy="27699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9DDFB28-ABF2-4E79-9CDD-DEA241D64578}"/>
                  </a:ext>
                </a:extLst>
              </p:cNvPr>
              <p:cNvSpPr/>
              <p:nvPr/>
            </p:nvSpPr>
            <p:spPr>
              <a:xfrm>
                <a:off x="6386987" y="3324934"/>
                <a:ext cx="137157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6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C2239D-0ADE-46E1-B389-145C891F9090}"/>
                  </a:ext>
                </a:extLst>
              </p:cNvPr>
              <p:cNvSpPr txBox="1"/>
              <p:nvPr/>
            </p:nvSpPr>
            <p:spPr>
              <a:xfrm>
                <a:off x="6549119" y="3255015"/>
                <a:ext cx="5084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Dem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771411-C10E-950F-FCA4-2B2CF77794D8}"/>
              </a:ext>
            </a:extLst>
          </p:cNvPr>
          <p:cNvSpPr/>
          <p:nvPr/>
        </p:nvSpPr>
        <p:spPr>
          <a:xfrm>
            <a:off x="1244730" y="1971250"/>
            <a:ext cx="2120639" cy="247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4" i="1" dirty="0"/>
              <a:t>Darker shade = Stronger intensity</a:t>
            </a:r>
          </a:p>
        </p:txBody>
      </p:sp>
    </p:spTree>
    <p:extLst>
      <p:ext uri="{BB962C8B-B14F-4D97-AF65-F5344CB8AC3E}">
        <p14:creationId xmlns:p14="http://schemas.microsoft.com/office/powerpoint/2010/main" val="18257489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GBAO Color Palette">
      <a:dk1>
        <a:sysClr val="windowText" lastClr="000000"/>
      </a:dk1>
      <a:lt1>
        <a:sysClr val="window" lastClr="FFFFFF"/>
      </a:lt1>
      <a:dk2>
        <a:srgbClr val="3EB3C6"/>
      </a:dk2>
      <a:lt2>
        <a:srgbClr val="ACA7A3"/>
      </a:lt2>
      <a:accent1>
        <a:srgbClr val="1F497D"/>
      </a:accent1>
      <a:accent2>
        <a:srgbClr val="FEB342"/>
      </a:accent2>
      <a:accent3>
        <a:srgbClr val="EC1822"/>
      </a:accent3>
      <a:accent4>
        <a:srgbClr val="34A05D"/>
      </a:accent4>
      <a:accent5>
        <a:srgbClr val="FF8521"/>
      </a:accent5>
      <a:accent6>
        <a:srgbClr val="A14F7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gure Slides">
  <a:themeElements>
    <a:clrScheme name="GBAO Color Palette">
      <a:dk1>
        <a:srgbClr val="262626"/>
      </a:dk1>
      <a:lt1>
        <a:sysClr val="window" lastClr="FFFFFF"/>
      </a:lt1>
      <a:dk2>
        <a:srgbClr val="3EB3C6"/>
      </a:dk2>
      <a:lt2>
        <a:srgbClr val="ACA7A3"/>
      </a:lt2>
      <a:accent1>
        <a:srgbClr val="1F497D"/>
      </a:accent1>
      <a:accent2>
        <a:srgbClr val="FEB342"/>
      </a:accent2>
      <a:accent3>
        <a:srgbClr val="EC1822"/>
      </a:accent3>
      <a:accent4>
        <a:srgbClr val="34A05D"/>
      </a:accent4>
      <a:accent5>
        <a:srgbClr val="FF8521"/>
      </a:accent5>
      <a:accent6>
        <a:srgbClr val="A14F7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24221</TotalTime>
  <Words>1932</Words>
  <Application>Microsoft Office PowerPoint</Application>
  <PresentationFormat>On-screen Show (16:9)</PresentationFormat>
  <Paragraphs>322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Title Slides</vt:lpstr>
      <vt:lpstr>Figure Slides</vt:lpstr>
      <vt:lpstr>PowerPoint Presentation</vt:lpstr>
      <vt:lpstr>Key Findings</vt:lpstr>
      <vt:lpstr>PowerPoint Presentation</vt:lpstr>
      <vt:lpstr>Small Decline In Direction Of Country Driven By Independents</vt:lpstr>
      <vt:lpstr>Economy, Inflation, And Immigration Remain Top Priorities</vt:lpstr>
      <vt:lpstr>Healthcare Pops For Both Democrats And Independents</vt:lpstr>
      <vt:lpstr>Trump’s Favorability Plummets With Independents</vt:lpstr>
      <vt:lpstr>Trump Losing Ground With Latinos, Young Men, As Well As Other Parts Of His 2024 Coalition</vt:lpstr>
      <vt:lpstr>Similar Declines For Trump On Job Approval </vt:lpstr>
      <vt:lpstr>Both Parties Unpopular, Dems Slightly Moreso</vt:lpstr>
      <vt:lpstr>Nearly All Voters Have Heard At Least Something About The Bill</vt:lpstr>
      <vt:lpstr>Majorities Oppose Budget Bill</vt:lpstr>
      <vt:lpstr>Medicaid Cuts Stand Out As Major Concern For Budget Bill; GOP Voters Also Concerned By Ballooning Deficit</vt:lpstr>
      <vt:lpstr>Voters Think Congressional Republicans Have The Wrong Priorities And Are Corrupt, Less Certain They’re “Weak”</vt:lpstr>
      <vt:lpstr>Congressional GOP Has Real Empathy Deficit</vt:lpstr>
      <vt:lpstr>Independent Voters Do Not See Congressional Republicans Putting Constituents First</vt:lpstr>
      <vt:lpstr>Democrats Have Edge On Health Care, GOP On Border/Security; Big Segments Don’t Trust Either Party</vt:lpstr>
      <vt:lpstr>PowerPoint Presentation</vt:lpstr>
      <vt:lpstr>Understanding MaxDiff &amp; TURF Data</vt:lpstr>
      <vt:lpstr>Most Effective Attacks Focus On The Items In The Budget Bill, Especially Medicaid</vt:lpstr>
      <vt:lpstr>Budget Bill Items Top Concern Across Partisanship</vt:lpstr>
      <vt:lpstr>Food Stamp Cuts Also Stand Out Among Black Voters</vt:lpstr>
      <vt:lpstr>PowerPoint Presentation</vt:lpstr>
      <vt:lpstr>Top Policy Ideas: Stop Self-Serving Politicians, Strengthen SS, And Reward Work</vt:lpstr>
      <vt:lpstr>Independents Are Focused On Budget Impacts Too, But Also Oppose Republican Fealty To Trump</vt:lpstr>
      <vt:lpstr>PowerPoint Presentation</vt:lpstr>
      <vt:lpstr>Focusing The Fight Against Congressional GOP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Apple</dc:creator>
  <cp:lastModifiedBy>David De La Fuente</cp:lastModifiedBy>
  <cp:revision>468</cp:revision>
  <dcterms:created xsi:type="dcterms:W3CDTF">2019-06-20T15:46:13Z</dcterms:created>
  <dcterms:modified xsi:type="dcterms:W3CDTF">2025-08-05T13:47:21Z</dcterms:modified>
</cp:coreProperties>
</file>